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 Adults</c:v>
                </c:pt>
              </c:strCache>
            </c:strRef>
          </c:tx>
          <c:spPr>
            <a:solidFill>
              <a:srgbClr val="0A7E8C"/>
            </a:solidFill>
            <a:ln w="38100" cap="flat">
              <a:solidFill>
                <a:srgbClr val="0A7E8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A7E8C"/>
              </a:solidFill>
              <a:ln w="9525" cap="flat">
                <a:solidFill>
                  <a:srgbClr val="0A7E8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2014</c:v>
                  </c:pt>
                  <c:pt idx="1">
                    <c:v>2016</c:v>
                  </c:pt>
                  <c:pt idx="2">
                    <c:v>2018</c:v>
                  </c:pt>
                  <c:pt idx="3">
                    <c:v>2019</c:v>
                  </c:pt>
                  <c:pt idx="4">
                    <c:v>2021</c:v>
                  </c:pt>
                  <c:pt idx="5">
                    <c:v>2023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70</c:v>
                </c:pt>
                <c:pt idx="1">
                  <c:v>68</c:v>
                </c:pt>
                <c:pt idx="2">
                  <c:v>65</c:v>
                </c:pt>
                <c:pt idx="3">
                  <c:v>73</c:v>
                </c:pt>
                <c:pt idx="4">
                  <c:v>64</c:v>
                </c:pt>
                <c:pt idx="5">
                  <c:v>54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College Educated</c:v>
                </c:pt>
              </c:strCache>
            </c:strRef>
          </c:tx>
          <c:spPr>
            <a:solidFill>
              <a:srgbClr val="2D4263"/>
            </a:solidFill>
            <a:ln w="38100" cap="flat">
              <a:solidFill>
                <a:srgbClr val="2D4263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D4263"/>
              </a:solidFill>
              <a:ln w="9525" cap="flat">
                <a:solidFill>
                  <a:srgbClr val="2D4263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2014</c:v>
                  </c:pt>
                  <c:pt idx="1">
                    <c:v>2016</c:v>
                  </c:pt>
                  <c:pt idx="2">
                    <c:v>2018</c:v>
                  </c:pt>
                  <c:pt idx="3">
                    <c:v>2019</c:v>
                  </c:pt>
                  <c:pt idx="4">
                    <c:v>2021</c:v>
                  </c:pt>
                  <c:pt idx="5">
                    <c:v>2023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79</c:v>
                </c:pt>
                <c:pt idx="1">
                  <c:v>77</c:v>
                </c:pt>
                <c:pt idx="2">
                  <c:v>73</c:v>
                </c:pt>
                <c:pt idx="3">
                  <c:v>80</c:v>
                </c:pt>
                <c:pt idx="4">
                  <c:v>75</c:v>
                </c:pt>
                <c:pt idx="5">
                  <c:v>65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90"/>
          <c:min val="4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solidFill>
                <a:srgbClr val="0D1B2A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Trust in Scientists</c:v>
                </c:pt>
              </c:strCache>
            </c:strRef>
          </c:tx>
          <c:spPr>
            <a:solidFill>
              <a:srgbClr val="0A7E8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Republicans</c:v>
                  </c:pt>
                  <c:pt idx="1">
                    <c:v>Democrats</c:v>
                  </c:pt>
                  <c:pt idx="2">
                    <c:v>Low income</c:v>
                  </c:pt>
                  <c:pt idx="3">
                    <c:v>High income</c:v>
                  </c:pt>
                  <c:pt idx="4">
                    <c:v>Rural</c:v>
                  </c:pt>
                  <c:pt idx="5">
                    <c:v>Urban</c:v>
                  </c:pt>
                  <c:pt idx="6">
                    <c:v>No college</c:v>
                  </c:pt>
                  <c:pt idx="7">
                    <c:v>College grad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36</c:v>
                </c:pt>
                <c:pt idx="1">
                  <c:v>79</c:v>
                </c:pt>
                <c:pt idx="2">
                  <c:v>51</c:v>
                </c:pt>
                <c:pt idx="3">
                  <c:v>72</c:v>
                </c:pt>
                <c:pt idx="4">
                  <c:v>49</c:v>
                </c:pt>
                <c:pt idx="5">
                  <c:v>68</c:v>
                </c:pt>
                <c:pt idx="6">
                  <c:v>48</c:v>
                </c:pt>
                <c:pt idx="7">
                  <c:v>73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0" y="-731520"/>
            <a:ext cx="4114800" cy="4114800"/>
          </a:xfrm>
          <a:prstGeom prst="ellipse">
            <a:avLst/>
          </a:prstGeom>
          <a:solidFill>
            <a:srgbClr val="2D4263"/>
          </a:solidFill>
          <a:ln w="12700">
            <a:solidFill>
              <a:srgbClr val="2D42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040880" y="-274320"/>
            <a:ext cx="3200400" cy="3200400"/>
          </a:xfrm>
          <a:prstGeom prst="ellipse">
            <a:avLst/>
          </a:prstGeom>
          <a:solidFill>
            <a:srgbClr val="112233"/>
          </a:solidFill>
          <a:ln w="12700">
            <a:solidFill>
              <a:srgbClr val="1122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CRITICAL EXAMINATION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7772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Rise of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Anti-Science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457200" y="34290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Causes, Consequences &amp; the Path Forward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Evidence-Based Solutions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shows what actually works to restore scientific trust.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37160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64208"/>
            <a:ext cx="438912" cy="43891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240280" y="1463040"/>
            <a:ext cx="658368" cy="219456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7" name="Text 4"/>
          <p:cNvSpPr/>
          <p:nvPr/>
        </p:nvSpPr>
        <p:spPr>
          <a:xfrm>
            <a:off x="2240280" y="146304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</a:t>
            </a:r>
            <a:endParaRPr lang="en-US" sz="700" dirty="0"/>
          </a:p>
        </p:txBody>
      </p:sp>
      <p:sp>
        <p:nvSpPr>
          <p:cNvPr id="8" name="Text 5"/>
          <p:cNvSpPr/>
          <p:nvPr/>
        </p:nvSpPr>
        <p:spPr>
          <a:xfrm>
            <a:off x="1005840" y="14630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Literacy Education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57200" y="212140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lateral reading and source evaluation reduces susceptibility to misinformation by up to 21% in controlled trials.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137160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60" y="1664208"/>
            <a:ext cx="438912" cy="438912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5120640" y="1463040"/>
            <a:ext cx="658368" cy="219456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3" name="Text 9"/>
          <p:cNvSpPr/>
          <p:nvPr/>
        </p:nvSpPr>
        <p:spPr>
          <a:xfrm>
            <a:off x="5120640" y="146304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3886200" y="14630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Prebunking / Inoculation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3337560" y="212140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Warning people about manipulation tactics before exposure (not after) builds lasting cognitive resistance.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080760" y="137160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1664208"/>
            <a:ext cx="438912" cy="438912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8001000" y="1463040"/>
            <a:ext cx="658368" cy="219456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9" name="Text 14"/>
          <p:cNvSpPr/>
          <p:nvPr/>
        </p:nvSpPr>
        <p:spPr>
          <a:xfrm>
            <a:off x="8001000" y="146304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700" dirty="0"/>
          </a:p>
        </p:txBody>
      </p:sp>
      <p:sp>
        <p:nvSpPr>
          <p:cNvPr id="20" name="Text 15"/>
          <p:cNvSpPr/>
          <p:nvPr/>
        </p:nvSpPr>
        <p:spPr>
          <a:xfrm>
            <a:off x="6766560" y="14630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Community-Based Outreach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6217920" y="212140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 local messengers — clergy, coaches, librarians — achieve higher vaccine uptake than national campaigns alone.</a:t>
            </a:r>
            <a:endParaRPr lang="en-US" sz="1050" dirty="0"/>
          </a:p>
        </p:txBody>
      </p:sp>
      <p:sp>
        <p:nvSpPr>
          <p:cNvPr id="22" name="Shape 17"/>
          <p:cNvSpPr/>
          <p:nvPr/>
        </p:nvSpPr>
        <p:spPr>
          <a:xfrm>
            <a:off x="320040" y="315468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447288"/>
            <a:ext cx="438912" cy="438912"/>
          </a:xfrm>
          <a:prstGeom prst="rect">
            <a:avLst/>
          </a:prstGeom>
        </p:spPr>
      </p:pic>
      <p:sp>
        <p:nvSpPr>
          <p:cNvPr id="24" name="Shape 18"/>
          <p:cNvSpPr/>
          <p:nvPr/>
        </p:nvSpPr>
        <p:spPr>
          <a:xfrm>
            <a:off x="2240280" y="3246120"/>
            <a:ext cx="658368" cy="219456"/>
          </a:xfrm>
          <a:prstGeom prst="rect">
            <a:avLst/>
          </a:prstGeom>
          <a:solidFill>
            <a:srgbClr val="2D4263"/>
          </a:solidFill>
          <a:ln/>
        </p:spPr>
      </p:sp>
      <p:sp>
        <p:nvSpPr>
          <p:cNvPr id="25" name="Text 19"/>
          <p:cNvSpPr/>
          <p:nvPr/>
        </p:nvSpPr>
        <p:spPr>
          <a:xfrm>
            <a:off x="2240280" y="324612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</a:t>
            </a:r>
            <a:endParaRPr lang="en-US" sz="700" dirty="0"/>
          </a:p>
        </p:txBody>
      </p:sp>
      <p:sp>
        <p:nvSpPr>
          <p:cNvPr id="26" name="Text 20"/>
          <p:cNvSpPr/>
          <p:nvPr/>
        </p:nvSpPr>
        <p:spPr>
          <a:xfrm>
            <a:off x="1005840" y="3246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Algorithm Reform</a:t>
            </a:r>
            <a:endParaRPr lang="en-US" sz="1200" dirty="0"/>
          </a:p>
        </p:txBody>
      </p:sp>
      <p:sp>
        <p:nvSpPr>
          <p:cNvPr id="27" name="Text 21"/>
          <p:cNvSpPr/>
          <p:nvPr/>
        </p:nvSpPr>
        <p:spPr>
          <a:xfrm>
            <a:off x="457200" y="390448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Friction-adding interventions (e.g., prompting users to read before sharing) reduce misinformation spread significantly.</a:t>
            </a:r>
            <a:endParaRPr lang="en-US" sz="1050" dirty="0"/>
          </a:p>
        </p:txBody>
      </p:sp>
      <p:sp>
        <p:nvSpPr>
          <p:cNvPr id="28" name="Shape 22"/>
          <p:cNvSpPr/>
          <p:nvPr/>
        </p:nvSpPr>
        <p:spPr>
          <a:xfrm>
            <a:off x="3200400" y="315468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7560" y="3447288"/>
            <a:ext cx="438912" cy="438912"/>
          </a:xfrm>
          <a:prstGeom prst="rect">
            <a:avLst/>
          </a:prstGeom>
        </p:spPr>
      </p:pic>
      <p:sp>
        <p:nvSpPr>
          <p:cNvPr id="30" name="Shape 23"/>
          <p:cNvSpPr/>
          <p:nvPr/>
        </p:nvSpPr>
        <p:spPr>
          <a:xfrm>
            <a:off x="5120640" y="3246120"/>
            <a:ext cx="658368" cy="219456"/>
          </a:xfrm>
          <a:prstGeom prst="rect">
            <a:avLst/>
          </a:prstGeom>
          <a:solidFill>
            <a:srgbClr val="7B2D8B"/>
          </a:solidFill>
          <a:ln/>
        </p:spPr>
      </p:sp>
      <p:sp>
        <p:nvSpPr>
          <p:cNvPr id="31" name="Text 24"/>
          <p:cNvSpPr/>
          <p:nvPr/>
        </p:nvSpPr>
        <p:spPr>
          <a:xfrm>
            <a:off x="5120640" y="324612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SYSTEMIC</a:t>
            </a:r>
            <a:endParaRPr lang="en-US" sz="700" dirty="0"/>
          </a:p>
        </p:txBody>
      </p:sp>
      <p:sp>
        <p:nvSpPr>
          <p:cNvPr id="32" name="Text 25"/>
          <p:cNvSpPr/>
          <p:nvPr/>
        </p:nvSpPr>
        <p:spPr>
          <a:xfrm>
            <a:off x="3886200" y="3246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Education Reform</a:t>
            </a:r>
            <a:endParaRPr lang="en-US" sz="1200" dirty="0"/>
          </a:p>
        </p:txBody>
      </p:sp>
      <p:sp>
        <p:nvSpPr>
          <p:cNvPr id="33" name="Text 26"/>
          <p:cNvSpPr/>
          <p:nvPr/>
        </p:nvSpPr>
        <p:spPr>
          <a:xfrm>
            <a:off x="3337560" y="390448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scientific process and uncertainty (not just facts) builds durable critical thinking over rote memorization.</a:t>
            </a:r>
            <a:endParaRPr lang="en-US" sz="1050" dirty="0"/>
          </a:p>
        </p:txBody>
      </p:sp>
      <p:sp>
        <p:nvSpPr>
          <p:cNvPr id="34" name="Shape 27"/>
          <p:cNvSpPr/>
          <p:nvPr/>
        </p:nvSpPr>
        <p:spPr>
          <a:xfrm>
            <a:off x="6080760" y="315468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7920" y="3447288"/>
            <a:ext cx="438912" cy="438912"/>
          </a:xfrm>
          <a:prstGeom prst="rect">
            <a:avLst/>
          </a:prstGeom>
        </p:spPr>
      </p:pic>
      <p:sp>
        <p:nvSpPr>
          <p:cNvPr id="36" name="Shape 28"/>
          <p:cNvSpPr/>
          <p:nvPr/>
        </p:nvSpPr>
        <p:spPr>
          <a:xfrm>
            <a:off x="8001000" y="3246120"/>
            <a:ext cx="658368" cy="219456"/>
          </a:xfrm>
          <a:prstGeom prst="rect">
            <a:avLst/>
          </a:prstGeom>
          <a:solidFill>
            <a:srgbClr val="1E6B3C"/>
          </a:solidFill>
          <a:ln/>
        </p:spPr>
      </p:sp>
      <p:sp>
        <p:nvSpPr>
          <p:cNvPr id="37" name="Text 29"/>
          <p:cNvSpPr/>
          <p:nvPr/>
        </p:nvSpPr>
        <p:spPr>
          <a:xfrm>
            <a:off x="8001000" y="324612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</a:t>
            </a:r>
            <a:endParaRPr lang="en-US" sz="700" dirty="0"/>
          </a:p>
        </p:txBody>
      </p:sp>
      <p:sp>
        <p:nvSpPr>
          <p:cNvPr id="38" name="Text 30"/>
          <p:cNvSpPr/>
          <p:nvPr/>
        </p:nvSpPr>
        <p:spPr>
          <a:xfrm>
            <a:off x="6766560" y="3246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 Science Culture</a:t>
            </a:r>
            <a:endParaRPr lang="en-US" sz="1200" dirty="0"/>
          </a:p>
        </p:txBody>
      </p:sp>
      <p:sp>
        <p:nvSpPr>
          <p:cNvPr id="39" name="Text 31"/>
          <p:cNvSpPr/>
          <p:nvPr/>
        </p:nvSpPr>
        <p:spPr>
          <a:xfrm>
            <a:off x="6217920" y="390448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Pre-registration, open data, and clear communication about uncertainty rebuilds institutional credibility over time.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Role of Responsible Journalism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media covers science shapes public understanding as much as science itself.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RESPONSIBLE SCIENCE REPORTING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87452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Distinguish preliminary findings from established consensus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Quantify uncertainty and effect sizes explicitly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97180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Avoid false balance between fringe and mainstream views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352044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Contextualize retracted studies and corrections promptly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406908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Cite peer-reviewed sources; name the journal and funder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46320" y="14173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PRACTICES THAT ERODE TRUST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187452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Hyping single studies with 'breakthrough' language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46320" y="242316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Presenting minority scientific views as equally valid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46320" y="297180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Using alarmist headlines disconnected from article nuance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46320" y="352044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Ignoring funding conflicts of interest in sources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46320" y="406908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Conflating correlation with causation in health coverage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462272" y="1371600"/>
            <a:ext cx="36576" cy="3429000"/>
          </a:xfrm>
          <a:prstGeom prst="rect">
            <a:avLst/>
          </a:prstGeom>
          <a:solidFill>
            <a:srgbClr val="2D4263"/>
          </a:solidFill>
          <a:ln/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7E8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B2A">
              <a:alpha val="8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500" kern="0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 FORWARD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Science is not the problem.</a:t>
            </a:r>
            <a:endParaRPr lang="en-US" sz="4200" dirty="0"/>
          </a:p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Distrust is the crisis.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Restoring public trust in science requires more than better data — it demands better listening, more transparent institutions, media accountability, and education that builds critical thinkers rather than passive recipients of facts.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37490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person who shares evidence carefully, corrects a myth respectfully,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asks 'how do you know?' contributes to the solution.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Scope of the Problem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trust in science is declining at a critical moment in history.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508760"/>
            <a:ext cx="2606040" cy="73152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73736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A7E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54%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02920" y="26060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Americans say scientists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in the public's interest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474720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 from 73% in 2019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Pew Research, 2023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508760"/>
            <a:ext cx="2606040" cy="73152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1" name="Text 9"/>
          <p:cNvSpPr/>
          <p:nvPr/>
        </p:nvSpPr>
        <p:spPr>
          <a:xfrm>
            <a:off x="3337560" y="173736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3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3337560" y="26060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adults globally doubt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safety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3474720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Representing 4+ billion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— Wellcome Trust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3504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508760"/>
            <a:ext cx="2606040" cy="7315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6" name="Text 14"/>
          <p:cNvSpPr/>
          <p:nvPr/>
        </p:nvSpPr>
        <p:spPr>
          <a:xfrm>
            <a:off x="6172200" y="173736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$300B+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6172200" y="26060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annual cost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health misinformation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72200" y="3474720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U.S. alone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Sobieraj et al., 2021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figures represent a systemic erosion of the social contract between science and society.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Anti-Science?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4023360" cy="374904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4" name="Text 2"/>
          <p:cNvSpPr/>
          <p:nvPr/>
        </p:nvSpPr>
        <p:spPr>
          <a:xfrm>
            <a:off x="502920" y="114300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" y="1554480"/>
            <a:ext cx="3749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Anti-science is the rejection, denial, or distortion of scientific consensus and methodology — often for ideological, political, economic, or cultural reasons.</a:t>
            </a:r>
            <a:endParaRPr lang="en-US" sz="1350" dirty="0"/>
          </a:p>
          <a:p>
            <a:pPr indent="0" marL="0">
              <a:buNone/>
            </a:pP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differs from healthy scientific skepticism, which engages with evidence. Anti-science dismisses evidence entirely.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663440" y="100584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MANIFESTATIONS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63440" y="152704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</p:sp>
      <p:sp>
        <p:nvSpPr>
          <p:cNvPr id="8" name="Text 6"/>
          <p:cNvSpPr/>
          <p:nvPr/>
        </p:nvSpPr>
        <p:spPr>
          <a:xfrm>
            <a:off x="4956048" y="14630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change denial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202996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</p:sp>
      <p:sp>
        <p:nvSpPr>
          <p:cNvPr id="10" name="Text 8"/>
          <p:cNvSpPr/>
          <p:nvPr/>
        </p:nvSpPr>
        <p:spPr>
          <a:xfrm>
            <a:off x="4956048" y="19659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hesitancy &amp; anti-vax movements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663440" y="253288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</p:sp>
      <p:sp>
        <p:nvSpPr>
          <p:cNvPr id="12" name="Text 10"/>
          <p:cNvSpPr/>
          <p:nvPr/>
        </p:nvSpPr>
        <p:spPr>
          <a:xfrm>
            <a:off x="4956048" y="24688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Evolution rejection (creationism)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663440" y="303580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</p:sp>
      <p:sp>
        <p:nvSpPr>
          <p:cNvPr id="14" name="Text 12"/>
          <p:cNvSpPr/>
          <p:nvPr/>
        </p:nvSpPr>
        <p:spPr>
          <a:xfrm>
            <a:off x="4956048" y="29718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GMO and food science fear-mongering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663440" y="353872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</p:sp>
      <p:sp>
        <p:nvSpPr>
          <p:cNvPr id="16" name="Text 14"/>
          <p:cNvSpPr/>
          <p:nvPr/>
        </p:nvSpPr>
        <p:spPr>
          <a:xfrm>
            <a:off x="4956048" y="34747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COVID-19 misinformation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663440" y="404164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</p:sp>
      <p:sp>
        <p:nvSpPr>
          <p:cNvPr id="18" name="Text 16"/>
          <p:cNvSpPr/>
          <p:nvPr/>
        </p:nvSpPr>
        <p:spPr>
          <a:xfrm>
            <a:off x="4956048" y="39776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Earth and conspiracy cosmology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Root Causes of Anti-Science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Anti-science doesn't arise in a vacuum — it is driven by deep social, psychological, and institutional forces.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50876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30352" y="1856232"/>
            <a:ext cx="640080" cy="640080"/>
          </a:xfrm>
          <a:prstGeom prst="ellipse">
            <a:avLst/>
          </a:prstGeom>
          <a:solidFill>
            <a:srgbClr val="0A7E8C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648" y="1938528"/>
            <a:ext cx="475488" cy="47548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6916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Biases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325880" y="210312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Confirmation bias, motivated reasoning, and the Dunning-Kruger effect make people susceptible to misinformation.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754880" y="150876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919472" y="1856232"/>
            <a:ext cx="640080" cy="640080"/>
          </a:xfrm>
          <a:prstGeom prst="ellipse">
            <a:avLst/>
          </a:prstGeom>
          <a:solidFill>
            <a:srgbClr val="E8A83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768" y="1938528"/>
            <a:ext cx="475488" cy="47548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15000" y="16916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&amp; Social Media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715000" y="210312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Algorithmic amplification rewards outrage over accuracy. Misinformation spreads 6× faster than truth on social platforms.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365760" y="320040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30352" y="3547872"/>
            <a:ext cx="640080" cy="64008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3630168"/>
            <a:ext cx="475488" cy="47548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25880" y="338328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Polarization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1325880" y="379476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has become tribal. Party affiliation now predicts science acceptance more than education level.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4754880" y="320040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919472" y="3547872"/>
            <a:ext cx="640080" cy="640080"/>
          </a:xfrm>
          <a:prstGeom prst="ellipse">
            <a:avLst/>
          </a:prstGeom>
          <a:solidFill>
            <a:srgbClr val="2D4263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768" y="3630168"/>
            <a:ext cx="475488" cy="47548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715000" y="338328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Distrust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5715000" y="379476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Scandals (e.g., opioid crisis, research fraud) have eroded public confidence in universities and health agencies.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Real-World Consequences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science denial shapes policy and behavior, the costs are measured in lives.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463040"/>
            <a:ext cx="2651760" cy="3291840"/>
          </a:xfrm>
          <a:prstGeom prst="rect">
            <a:avLst/>
          </a:prstGeom>
          <a:solidFill>
            <a:srgbClr val="2D4263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1463040"/>
            <a:ext cx="2651760" cy="6400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57276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HEALTH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Measles outbreaks return in vaccinated populations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852928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 misinformation contributed to ~300K preventable U.S. deaths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694176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cancer screening rates driven by naturalistic fallacies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463040"/>
            <a:ext cx="2651760" cy="3291840"/>
          </a:xfrm>
          <a:prstGeom prst="rect">
            <a:avLst/>
          </a:prstGeom>
          <a:solidFill>
            <a:srgbClr val="2D4263"/>
          </a:solidFill>
          <a:ln/>
        </p:spPr>
      </p:sp>
      <p:sp>
        <p:nvSpPr>
          <p:cNvPr id="11" name="Shape 9"/>
          <p:cNvSpPr/>
          <p:nvPr/>
        </p:nvSpPr>
        <p:spPr>
          <a:xfrm>
            <a:off x="3200400" y="1463040"/>
            <a:ext cx="265176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2" name="Text 10"/>
          <p:cNvSpPr/>
          <p:nvPr/>
        </p:nvSpPr>
        <p:spPr>
          <a:xfrm>
            <a:off x="3337560" y="157276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POLICY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20116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 emissions action costs trillions in future damage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37560" y="2852928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Fossil fuel lobbies fund doubt-manufacturing campaigns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3694176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confusion on consensus stalls legislative progress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080760" y="1463040"/>
            <a:ext cx="2651760" cy="3291840"/>
          </a:xfrm>
          <a:prstGeom prst="rect">
            <a:avLst/>
          </a:prstGeom>
          <a:solidFill>
            <a:srgbClr val="2D4263"/>
          </a:solidFill>
          <a:ln/>
        </p:spPr>
      </p:sp>
      <p:sp>
        <p:nvSpPr>
          <p:cNvPr id="17" name="Shape 15"/>
          <p:cNvSpPr/>
          <p:nvPr/>
        </p:nvSpPr>
        <p:spPr>
          <a:xfrm>
            <a:off x="6080760" y="1463040"/>
            <a:ext cx="2651760" cy="64008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18" name="Text 16"/>
          <p:cNvSpPr/>
          <p:nvPr/>
        </p:nvSpPr>
        <p:spPr>
          <a:xfrm>
            <a:off x="6217920" y="157276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17920" y="20116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Creationism taught in ~25% of U.S. public school districts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217920" y="2852928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literacy scores declining in multiple OECD nations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3694176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Parents opting out of sex education, nutrition science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Public Trust in Science: A Decade of Decline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412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Percentage of adults saying scientists act in the public's best interest  |  Source: Pew Research Center</a:t>
            </a:r>
            <a:endParaRPr lang="en-US" sz="11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1280160"/>
          <a:ext cx="841248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Misinformation Ecosystem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274320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9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274320" y="1097280"/>
            <a:ext cx="1920240" cy="6400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5" name="Shape 3"/>
          <p:cNvSpPr/>
          <p:nvPr/>
        </p:nvSpPr>
        <p:spPr>
          <a:xfrm>
            <a:off x="914400" y="1207008"/>
            <a:ext cx="640080" cy="64008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4048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Doubt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84048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Funded campaigns by industry or ideological actors to sow uncertainty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212848" y="2377440"/>
            <a:ext cx="210312" cy="54864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10" name="Text 8"/>
          <p:cNvSpPr/>
          <p:nvPr/>
        </p:nvSpPr>
        <p:spPr>
          <a:xfrm>
            <a:off x="2304288" y="2276856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7E8C"/>
                </a:solidFill>
              </a:rPr>
              <a:t>▶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450592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9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50592" y="1097280"/>
            <a:ext cx="192024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3" name="Shape 11"/>
          <p:cNvSpPr/>
          <p:nvPr/>
        </p:nvSpPr>
        <p:spPr>
          <a:xfrm>
            <a:off x="3090672" y="1207008"/>
            <a:ext cx="640080" cy="640080"/>
          </a:xfrm>
          <a:prstGeom prst="ellipse">
            <a:avLst/>
          </a:prstGeom>
          <a:solidFill>
            <a:srgbClr val="E8A838"/>
          </a:solidFill>
          <a:ln/>
        </p:spPr>
      </p:sp>
      <p:sp>
        <p:nvSpPr>
          <p:cNvPr id="14" name="Text 12"/>
          <p:cNvSpPr/>
          <p:nvPr/>
        </p:nvSpPr>
        <p:spPr>
          <a:xfrm>
            <a:off x="3090672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560320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Amplification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2560320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Algorithms reward emotional content; bots boost reach exponentially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389120" y="2377440"/>
            <a:ext cx="210312" cy="54864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18" name="Text 16"/>
          <p:cNvSpPr/>
          <p:nvPr/>
        </p:nvSpPr>
        <p:spPr>
          <a:xfrm>
            <a:off x="4480560" y="2276856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7E8C"/>
                </a:solidFill>
              </a:rPr>
              <a:t>▶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626864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9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26864" y="1097280"/>
            <a:ext cx="1920240" cy="64008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21" name="Shape 19"/>
          <p:cNvSpPr/>
          <p:nvPr/>
        </p:nvSpPr>
        <p:spPr>
          <a:xfrm>
            <a:off x="5266944" y="1207008"/>
            <a:ext cx="640080" cy="640080"/>
          </a:xfrm>
          <a:prstGeom prst="ellipse">
            <a:avLst/>
          </a:prstGeom>
          <a:solidFill>
            <a:srgbClr val="0A7E8C"/>
          </a:solidFill>
          <a:ln/>
        </p:spPr>
      </p:sp>
      <p:sp>
        <p:nvSpPr>
          <p:cNvPr id="22" name="Text 20"/>
          <p:cNvSpPr/>
          <p:nvPr/>
        </p:nvSpPr>
        <p:spPr>
          <a:xfrm>
            <a:off x="5266944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4736592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Echo Chamber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Formation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4736592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receive only confirming information; dissent becomes invisible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6565392" y="2377440"/>
            <a:ext cx="210312" cy="54864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26" name="Text 24"/>
          <p:cNvSpPr/>
          <p:nvPr/>
        </p:nvSpPr>
        <p:spPr>
          <a:xfrm>
            <a:off x="6656832" y="2276856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7E8C"/>
                </a:solidFill>
              </a:rPr>
              <a:t>▶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803136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9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803136" y="1097280"/>
            <a:ext cx="1920240" cy="64008"/>
          </a:xfrm>
          <a:prstGeom prst="rect">
            <a:avLst/>
          </a:prstGeom>
          <a:solidFill>
            <a:srgbClr val="2D4263"/>
          </a:solidFill>
          <a:ln/>
        </p:spPr>
      </p:sp>
      <p:sp>
        <p:nvSpPr>
          <p:cNvPr id="29" name="Shape 27"/>
          <p:cNvSpPr/>
          <p:nvPr/>
        </p:nvSpPr>
        <p:spPr>
          <a:xfrm>
            <a:off x="7443216" y="1207008"/>
            <a:ext cx="640080" cy="640080"/>
          </a:xfrm>
          <a:prstGeom prst="ellipse">
            <a:avLst/>
          </a:prstGeom>
          <a:solidFill>
            <a:srgbClr val="2D4263"/>
          </a:solidFill>
          <a:ln/>
        </p:spPr>
      </p:sp>
      <p:sp>
        <p:nvSpPr>
          <p:cNvPr id="30" name="Text 28"/>
          <p:cNvSpPr/>
          <p:nvPr/>
        </p:nvSpPr>
        <p:spPr>
          <a:xfrm>
            <a:off x="7443216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912864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6912864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refusal, denial of climate action, rejection of expert guidance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Most Vulnerable?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Anti-science sentiment does not affect all communities equally.</a:t>
            </a:r>
            <a:endParaRPr lang="en-US" sz="13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1325880"/>
          <a:ext cx="50292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577840" y="1325880"/>
            <a:ext cx="3200400" cy="34747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6" name="Text 3"/>
          <p:cNvSpPr/>
          <p:nvPr/>
        </p:nvSpPr>
        <p:spPr>
          <a:xfrm>
            <a:off x="5715000" y="1463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715000" y="1874520"/>
            <a:ext cx="29260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43-point partisan trust gap now exists between Democrats and Republicans — the largest since Pew began tracking.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primarily an education gap. It's a values and identity gap amplified by political media.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Science Communication Gets Wrong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1051560"/>
            <a:ext cx="841248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65760" y="1051560"/>
            <a:ext cx="73152" cy="117043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5" name="Text 3"/>
          <p:cNvSpPr/>
          <p:nvPr/>
        </p:nvSpPr>
        <p:spPr>
          <a:xfrm>
            <a:off x="566928" y="1143000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MYTH: More information closes the gap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66928" y="1527048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'deficit model' is debunked. Giving people more facts rarely changes minds on identity-linked beliefs.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852160" y="1161288"/>
            <a:ext cx="2743200" cy="960120"/>
          </a:xfrm>
          <a:prstGeom prst="rect">
            <a:avLst/>
          </a:prstGeom>
          <a:solidFill>
            <a:srgbClr val="E8F4F6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0" y="1161288"/>
            <a:ext cx="25603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BETTER APPROACH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with values and shared identity, then introduce evidence.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377440"/>
            <a:ext cx="841248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377440"/>
            <a:ext cx="73152" cy="1170432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1" name="Text 9"/>
          <p:cNvSpPr/>
          <p:nvPr/>
        </p:nvSpPr>
        <p:spPr>
          <a:xfrm>
            <a:off x="566928" y="2468880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MYTH: Scientists are the best messengers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66928" y="2852928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Experts are often distrusted by the communities who need the information most.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852160" y="2487168"/>
            <a:ext cx="2743200" cy="960120"/>
          </a:xfrm>
          <a:prstGeom prst="rect">
            <a:avLst/>
          </a:prstGeom>
          <a:solidFill>
            <a:srgbClr val="E8F4F6"/>
          </a:solidFill>
          <a:ln/>
        </p:spPr>
      </p:sp>
      <p:sp>
        <p:nvSpPr>
          <p:cNvPr id="14" name="Text 12"/>
          <p:cNvSpPr/>
          <p:nvPr/>
        </p:nvSpPr>
        <p:spPr>
          <a:xfrm>
            <a:off x="5943600" y="2487168"/>
            <a:ext cx="25603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BETTER APPROACH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 trusted community voices — religious leaders, local doctors, coaches.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703320"/>
            <a:ext cx="841248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703320"/>
            <a:ext cx="73152" cy="1170432"/>
          </a:xfrm>
          <a:prstGeom prst="rect">
            <a:avLst/>
          </a:prstGeom>
          <a:solidFill>
            <a:srgbClr val="0A7E8C"/>
          </a:solidFill>
          <a:ln/>
        </p:spPr>
      </p:sp>
      <p:sp>
        <p:nvSpPr>
          <p:cNvPr id="17" name="Text 15"/>
          <p:cNvSpPr/>
          <p:nvPr/>
        </p:nvSpPr>
        <p:spPr>
          <a:xfrm>
            <a:off x="566928" y="3794760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MYTH: Engaging conspiracy theories is always bad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66928" y="4178808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Avoiding misinformation lets it spread unchallenged in information vacuums.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852160" y="3813048"/>
            <a:ext cx="2743200" cy="960120"/>
          </a:xfrm>
          <a:prstGeom prst="rect">
            <a:avLst/>
          </a:prstGeom>
          <a:solidFill>
            <a:srgbClr val="E8F4F6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0" y="3813048"/>
            <a:ext cx="25603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BETTER APPROACH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'prebunking' — inoculate audiences before they encounter misinformation.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Anti-Science: Causes, Consequences &amp; Solutions</dc:title>
  <dc:subject>PptxGenJS Presentation</dc:subject>
  <dc:creator>PptxGenJS</dc:creator>
  <cp:lastModifiedBy>PptxGenJS</cp:lastModifiedBy>
  <cp:revision>1</cp:revision>
  <dcterms:created xsi:type="dcterms:W3CDTF">2026-04-18T16:58:45Z</dcterms:created>
  <dcterms:modified xsi:type="dcterms:W3CDTF">2026-04-18T16:58:45Z</dcterms:modified>
</cp:coreProperties>
</file>