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201" d="100"/>
          <a:sy n="201" d="100"/>
        </p:scale>
        <p:origin x="12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rgbClr val="E94560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868-4802-ABE3-61E7A7C33289}"/>
              </c:ext>
            </c:extLst>
          </c:dPt>
          <c:dPt>
            <c:idx val="1"/>
            <c:invertIfNegative val="0"/>
            <c:bubble3D val="0"/>
            <c:spPr>
              <a:solidFill>
                <a:srgbClr val="B5253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6868-4802-ABE3-61E7A7C3328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868-4802-ABE3-61E7A7C33289}"/>
              </c:ext>
            </c:extLst>
          </c:dPt>
          <c:dPt>
            <c:idx val="3"/>
            <c:invertIfNegative val="0"/>
            <c:bubble3D val="0"/>
            <c:spPr>
              <a:solidFill>
                <a:srgbClr val="B5253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6868-4802-ABE3-61E7A7C33289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Cancer patients</c:v>
                </c:pt>
                <c:pt idx="1">
                  <c:v>Chronic illness</c:v>
                </c:pt>
                <c:pt idx="2">
                  <c:v>Mental health</c:v>
                </c:pt>
                <c:pt idx="3">
                  <c:v>Paediatric cases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39</c:v>
                </c:pt>
                <c:pt idx="1">
                  <c:v>28</c:v>
                </c:pt>
                <c:pt idx="2">
                  <c:v>22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868-4802-ABE3-61E7A7C332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Trust in Scientists (Pew, US)</c:v>
                </c:pt>
              </c:strCache>
            </c:strRef>
          </c:tx>
          <c:spPr>
            <a:ln w="38100" cap="flat">
              <a:solidFill>
                <a:srgbClr val="0F346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F3460"/>
              </a:solidFill>
              <a:ln w="9525" cap="flat">
                <a:solidFill>
                  <a:srgbClr val="0F3460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2009</c:v>
                </c:pt>
                <c:pt idx="1">
                  <c:v>2012</c:v>
                </c:pt>
                <c:pt idx="2">
                  <c:v>2015</c:v>
                </c:pt>
                <c:pt idx="3">
                  <c:v>2017</c:v>
                </c:pt>
                <c:pt idx="4">
                  <c:v>2019</c:v>
                </c:pt>
                <c:pt idx="5">
                  <c:v>2021</c:v>
                </c:pt>
                <c:pt idx="6">
                  <c:v>2023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84</c:v>
                </c:pt>
                <c:pt idx="1">
                  <c:v>76</c:v>
                </c:pt>
                <c:pt idx="2">
                  <c:v>79</c:v>
                </c:pt>
                <c:pt idx="3">
                  <c:v>76</c:v>
                </c:pt>
                <c:pt idx="4">
                  <c:v>86</c:v>
                </c:pt>
                <c:pt idx="5">
                  <c:v>89</c:v>
                </c:pt>
                <c:pt idx="6">
                  <c:v>73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209-4CF8-9FB2-2283DF6598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Trust in Science Institutions</c:v>
                </c:pt>
              </c:strCache>
            </c:strRef>
          </c:tx>
          <c:spPr>
            <a:ln w="38100" cap="flat">
              <a:solidFill>
                <a:srgbClr val="E9456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E94560"/>
              </a:solidFill>
              <a:ln w="9525" cap="flat">
                <a:solidFill>
                  <a:srgbClr val="E94560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2009</c:v>
                </c:pt>
                <c:pt idx="1">
                  <c:v>2012</c:v>
                </c:pt>
                <c:pt idx="2">
                  <c:v>2015</c:v>
                </c:pt>
                <c:pt idx="3">
                  <c:v>2017</c:v>
                </c:pt>
                <c:pt idx="4">
                  <c:v>2019</c:v>
                </c:pt>
                <c:pt idx="5">
                  <c:v>2021</c:v>
                </c:pt>
                <c:pt idx="6">
                  <c:v>2023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70</c:v>
                </c:pt>
                <c:pt idx="1">
                  <c:v>63</c:v>
                </c:pt>
                <c:pt idx="2">
                  <c:v>62</c:v>
                </c:pt>
                <c:pt idx="3">
                  <c:v>58</c:v>
                </c:pt>
                <c:pt idx="4">
                  <c:v>64</c:v>
                </c:pt>
                <c:pt idx="5">
                  <c:v>60</c:v>
                </c:pt>
                <c:pt idx="6">
                  <c:v>49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209-4CF8-9FB2-2283DF6598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Economic Burden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9456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8EC4-4F54-87C3-FA134CD96859}"/>
              </c:ext>
            </c:extLst>
          </c:dPt>
          <c:dPt>
            <c:idx val="1"/>
            <c:bubble3D val="0"/>
            <c:spPr>
              <a:solidFill>
                <a:srgbClr val="F5A62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8EC4-4F54-87C3-FA134CD96859}"/>
              </c:ext>
            </c:extLst>
          </c:dPt>
          <c:dPt>
            <c:idx val="2"/>
            <c:bubble3D val="0"/>
            <c:spPr>
              <a:solidFill>
                <a:srgbClr val="0F346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8EC4-4F54-87C3-FA134CD96859}"/>
              </c:ext>
            </c:extLst>
          </c:dPt>
          <c:dPt>
            <c:idx val="3"/>
            <c:bubble3D val="0"/>
            <c:spPr>
              <a:solidFill>
                <a:srgbClr val="5C6BC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8EC4-4F54-87C3-FA134CD96859}"/>
              </c:ext>
            </c:extLst>
          </c:dPt>
          <c:dPt>
            <c:idx val="4"/>
            <c:bubble3D val="0"/>
            <c:spPr>
              <a:solidFill>
                <a:srgbClr val="37474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8EC4-4F54-87C3-FA134CD96859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C4-4F54-87C3-FA134CD96859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C4-4F54-87C3-FA134CD96859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C4-4F54-87C3-FA134CD96859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C4-4F54-87C3-FA134CD96859}"/>
                </c:ext>
              </c:extLst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C4-4F54-87C3-FA134CD96859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Ineffective treatments</c:v>
                </c:pt>
                <c:pt idx="1">
                  <c:v>Delayed conventional care</c:v>
                </c:pt>
                <c:pt idx="2">
                  <c:v>Regulatory &amp; legal costs</c:v>
                </c:pt>
                <c:pt idx="3">
                  <c:v>Lost productivity</c:v>
                </c:pt>
                <c:pt idx="4">
                  <c:v>Public health campaigns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27</c:v>
                </c:pt>
                <c:pt idx="2">
                  <c:v>14</c:v>
                </c:pt>
                <c:pt idx="3">
                  <c:v>13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EC4-4F54-87C3-FA134CD96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1A1A2E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563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E94560">
              <a:alpha val="15000"/>
            </a:srgbClr>
          </a:solidFill>
          <a:ln w="12700">
            <a:solidFill>
              <a:srgbClr val="E94560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4" name="Shape 2"/>
          <p:cNvSpPr/>
          <p:nvPr/>
        </p:nvSpPr>
        <p:spPr>
          <a:xfrm>
            <a:off x="7132320" y="0"/>
            <a:ext cx="2011680" cy="5143500"/>
          </a:xfrm>
          <a:prstGeom prst="rect">
            <a:avLst/>
          </a:prstGeom>
          <a:solidFill>
            <a:srgbClr val="E94560">
              <a:alpha val="30000"/>
            </a:srgbClr>
          </a:solidFill>
          <a:ln w="12700">
            <a:solidFill>
              <a:srgbClr val="E9456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1280160"/>
            <a:ext cx="1188720" cy="11887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005840"/>
            <a:ext cx="658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PSEUDOSCIENCE</a:t>
            </a:r>
            <a:endParaRPr lang="en-US" sz="4200" dirty="0"/>
          </a:p>
        </p:txBody>
      </p:sp>
      <p:sp>
        <p:nvSpPr>
          <p:cNvPr id="7" name="Text 4"/>
          <p:cNvSpPr/>
          <p:nvPr/>
        </p:nvSpPr>
        <p:spPr>
          <a:xfrm>
            <a:off x="548640" y="1874520"/>
            <a:ext cx="6583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kern="0" spc="200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THE RISKS IT REPRESENTS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548640" y="2606040"/>
            <a:ext cx="6217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false science endangers health, erodes trust, and harms society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7"/>
          <p:cNvSpPr/>
          <p:nvPr/>
        </p:nvSpPr>
        <p:spPr>
          <a:xfrm>
            <a:off x="457200" y="4681728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7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Communication Series  •  Public Health &amp; Critical Thinking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Role of Science Communicators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11480" y="8503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Combating pseudoscience requires more than data — it requires human connection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325880"/>
            <a:ext cx="2697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6" name="Shape 4"/>
          <p:cNvSpPr/>
          <p:nvPr/>
        </p:nvSpPr>
        <p:spPr>
          <a:xfrm>
            <a:off x="411480" y="1325880"/>
            <a:ext cx="2697480" cy="64008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481328"/>
            <a:ext cx="475488" cy="47548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21208" y="2029968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the Public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21208" y="2468880"/>
            <a:ext cx="2487168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and rapidly respond to viral misinformation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with platforms on content accuracy standards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vulnerable communities in outreach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46120" y="1325880"/>
            <a:ext cx="2697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1" name="Shape 8"/>
          <p:cNvSpPr/>
          <p:nvPr/>
        </p:nvSpPr>
        <p:spPr>
          <a:xfrm>
            <a:off x="3246120" y="1325880"/>
            <a:ext cx="2697480" cy="64008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481328"/>
            <a:ext cx="475488" cy="47548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355848" y="2029968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Real Science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355848" y="2468880"/>
            <a:ext cx="2487168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scientific process visible and understandable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 uncertainty honestly and openly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Celebrate corrections as signs of scientific health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6080760" y="1325880"/>
            <a:ext cx="2697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6" name="Shape 12"/>
          <p:cNvSpPr/>
          <p:nvPr/>
        </p:nvSpPr>
        <p:spPr>
          <a:xfrm>
            <a:off x="6080760" y="1325880"/>
            <a:ext cx="269748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640" y="1481328"/>
            <a:ext cx="475488" cy="47548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190488" y="2029968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Long-Term Resilience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6190488" y="2468880"/>
            <a:ext cx="2487168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Advocate for science literacy in school curricula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scientists in public communication skills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communities before crises — not during them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Shape 1"/>
          <p:cNvSpPr/>
          <p:nvPr/>
        </p:nvSpPr>
        <p:spPr>
          <a:xfrm>
            <a:off x="6583680" y="2286000"/>
            <a:ext cx="4114800" cy="4114800"/>
          </a:xfrm>
          <a:prstGeom prst="ellipse">
            <a:avLst/>
          </a:prstGeom>
          <a:solidFill>
            <a:srgbClr val="E94560">
              <a:alpha val="12000"/>
            </a:srgbClr>
          </a:solidFill>
          <a:ln w="12700">
            <a:solidFill>
              <a:srgbClr val="E94560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4" name="Shape 2"/>
          <p:cNvSpPr/>
          <p:nvPr/>
        </p:nvSpPr>
        <p:spPr>
          <a:xfrm>
            <a:off x="-1097280" y="-914400"/>
            <a:ext cx="3200400" cy="3200400"/>
          </a:xfrm>
          <a:prstGeom prst="ellipse">
            <a:avLst/>
          </a:prstGeom>
          <a:solidFill>
            <a:srgbClr val="0F3460">
              <a:alpha val="40000"/>
            </a:srgbClr>
          </a:solidFill>
          <a:ln w="12700">
            <a:solidFill>
              <a:srgbClr val="0F346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640080"/>
            <a:ext cx="1371600" cy="1371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21945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945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Science is not perfect.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914400" y="2724912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it is self-correcting — and that is its greatest strength.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371600" y="3364992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Pseudoscience offers certainty without accountability.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science offers truth — even when it's inconvenient.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822960" y="4251960"/>
            <a:ext cx="2468880" cy="502920"/>
          </a:xfrm>
          <a:prstGeom prst="roundRect">
            <a:avLst>
              <a:gd name="adj" fmla="val 49091"/>
            </a:avLst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7"/>
          <p:cNvSpPr/>
          <p:nvPr/>
        </p:nvSpPr>
        <p:spPr>
          <a:xfrm>
            <a:off x="822960" y="42519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 sources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611880" y="4251960"/>
            <a:ext cx="2468880" cy="502920"/>
          </a:xfrm>
          <a:prstGeom prst="roundRect">
            <a:avLst>
              <a:gd name="adj" fmla="val 49091"/>
            </a:avLst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2" name="Text 9"/>
          <p:cNvSpPr/>
          <p:nvPr/>
        </p:nvSpPr>
        <p:spPr>
          <a:xfrm>
            <a:off x="3611880" y="42519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Demand evidence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400800" y="4251960"/>
            <a:ext cx="2468880" cy="502920"/>
          </a:xfrm>
          <a:prstGeom prst="roundRect">
            <a:avLst>
              <a:gd name="adj" fmla="val 49091"/>
            </a:avLst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1"/>
          <p:cNvSpPr/>
          <p:nvPr/>
        </p:nvSpPr>
        <p:spPr>
          <a:xfrm>
            <a:off x="6400800" y="42519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good science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7432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 Pseudoscience?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11480" y="1005840"/>
            <a:ext cx="8321040" cy="105156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Text 3"/>
          <p:cNvSpPr/>
          <p:nvPr/>
        </p:nvSpPr>
        <p:spPr>
          <a:xfrm>
            <a:off x="548640" y="1051560"/>
            <a:ext cx="8046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Pseudoscience</a:t>
            </a: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refers to claims, beliefs, or practices that are presented as scientific but lack the rigorous methodology, testability, and peer review that characterize genuine science.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411480" y="2331720"/>
            <a:ext cx="265176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7" name="Shape 5"/>
          <p:cNvSpPr/>
          <p:nvPr/>
        </p:nvSpPr>
        <p:spPr>
          <a:xfrm>
            <a:off x="411480" y="2331720"/>
            <a:ext cx="265176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487168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02920" y="29718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LOOKS LIKE science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502920" y="3337560"/>
            <a:ext cx="24871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jargon, charts, and lab aesthetics to appear credible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218688" y="2331720"/>
            <a:ext cx="265176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2" name="Shape 9"/>
          <p:cNvSpPr/>
          <p:nvPr/>
        </p:nvSpPr>
        <p:spPr>
          <a:xfrm>
            <a:off x="3218688" y="2331720"/>
            <a:ext cx="265176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1568" y="2487168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310128" y="29718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tested like science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3310128" y="3337560"/>
            <a:ext cx="24871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Avoids falsifiable predictions and peer-reviewed scrutiny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025896" y="2331720"/>
            <a:ext cx="265176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Shape 13"/>
          <p:cNvSpPr/>
          <p:nvPr/>
        </p:nvSpPr>
        <p:spPr>
          <a:xfrm>
            <a:off x="6025896" y="2331720"/>
            <a:ext cx="2651760" cy="54864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8776" y="2487168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117336" y="29718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EXPLOITS trust in science</a:t>
            </a:r>
            <a:endParaRPr lang="en-US" sz="1150" dirty="0"/>
          </a:p>
        </p:txBody>
      </p:sp>
      <p:sp>
        <p:nvSpPr>
          <p:cNvPr id="20" name="Text 15"/>
          <p:cNvSpPr/>
          <p:nvPr/>
        </p:nvSpPr>
        <p:spPr>
          <a:xfrm>
            <a:off x="6117336" y="3337560"/>
            <a:ext cx="2487168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Leverages public deference to authority for acceptance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Common Forms of Pseudoscience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11480" y="1078992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411480" y="1078992"/>
            <a:ext cx="4114800" cy="34747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521208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&amp; Medicine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76072" y="1481328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Homeopathy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Anti-vaccine claims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Miracle cure supplements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Detox / cleansing regimens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754880" y="1078992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7"/>
          <p:cNvSpPr/>
          <p:nvPr/>
        </p:nvSpPr>
        <p:spPr>
          <a:xfrm>
            <a:off x="4754880" y="1078992"/>
            <a:ext cx="4114800" cy="34747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4864608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Mind &amp; Human Nature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19472" y="1481328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Astrology as personality science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Graphology (handwriting analysis)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Myers-Briggs as fixed identity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Conversion therapy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11480" y="3072384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411480" y="3072384"/>
            <a:ext cx="4114800" cy="347472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521208" y="31089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 &amp; Cosmos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76072" y="347472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Earth theory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Young-Earth creationism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Crystal healing energy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Moon phase influence on behaviour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754880" y="3072384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Shape 15"/>
          <p:cNvSpPr/>
          <p:nvPr/>
        </p:nvSpPr>
        <p:spPr>
          <a:xfrm>
            <a:off x="4754880" y="3072384"/>
            <a:ext cx="4114800" cy="347472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4864608" y="31089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Fringe Physics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19472" y="347472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energy machines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Perpetual motion devices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memory / structured water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Quantum healing claims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Do People Believe Pseudoscience?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is not a sign of low intelligence — it reflects human psychology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4251960" cy="1051560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64008" cy="105156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572768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87552" y="157276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Cognitive Biases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530352" y="1965960"/>
            <a:ext cx="4005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Confirmation bias, pattern recognition, and availability heuristic make false claims feel true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800600" y="1417320"/>
            <a:ext cx="4251960" cy="1051560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1" name="Shape 8"/>
          <p:cNvSpPr/>
          <p:nvPr/>
        </p:nvSpPr>
        <p:spPr>
          <a:xfrm>
            <a:off x="4800600" y="1417320"/>
            <a:ext cx="64008" cy="105156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1572768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22392" y="157276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Distrust of Institutions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4965192" y="1965960"/>
            <a:ext cx="4005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failures and perceived conflicts of interest drive people toward alternative sources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365760" y="2606040"/>
            <a:ext cx="4251960" cy="1051560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6" name="Shape 12"/>
          <p:cNvSpPr/>
          <p:nvPr/>
        </p:nvSpPr>
        <p:spPr>
          <a:xfrm>
            <a:off x="365760" y="2606040"/>
            <a:ext cx="64008" cy="105156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" y="2761488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87552" y="276148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&amp; Identity Pressure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530352" y="3154680"/>
            <a:ext cx="4005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Beliefs spread through communities, families, and influencers — belonging trumps evidence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800600" y="2606040"/>
            <a:ext cx="4251960" cy="1051560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1" name="Shape 16"/>
          <p:cNvSpPr/>
          <p:nvPr/>
        </p:nvSpPr>
        <p:spPr>
          <a:xfrm>
            <a:off x="4800600" y="2606040"/>
            <a:ext cx="64008" cy="105156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192" y="2761488"/>
            <a:ext cx="347472" cy="34747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22392" y="276148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Emotional Resonance</a:t>
            </a:r>
            <a:endParaRPr lang="en-US" sz="1250" dirty="0"/>
          </a:p>
        </p:txBody>
      </p:sp>
      <p:sp>
        <p:nvSpPr>
          <p:cNvPr id="24" name="Text 18"/>
          <p:cNvSpPr/>
          <p:nvPr/>
        </p:nvSpPr>
        <p:spPr>
          <a:xfrm>
            <a:off x="4965192" y="3154680"/>
            <a:ext cx="4005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Pseudoscience often offers hope, simple answers, and control in the face of fear and uncertainty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365760" y="3794760"/>
            <a:ext cx="4251960" cy="1051560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6" name="Shape 20"/>
          <p:cNvSpPr/>
          <p:nvPr/>
        </p:nvSpPr>
        <p:spPr>
          <a:xfrm>
            <a:off x="365760" y="3794760"/>
            <a:ext cx="64008" cy="105156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352" y="3950208"/>
            <a:ext cx="347472" cy="34747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987552" y="395020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Amplification</a:t>
            </a:r>
            <a:endParaRPr lang="en-US" sz="1250" dirty="0"/>
          </a:p>
        </p:txBody>
      </p:sp>
      <p:sp>
        <p:nvSpPr>
          <p:cNvPr id="29" name="Text 22"/>
          <p:cNvSpPr/>
          <p:nvPr/>
        </p:nvSpPr>
        <p:spPr>
          <a:xfrm>
            <a:off x="530352" y="4343400"/>
            <a:ext cx="4005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Algorithms reward outrage and novelty over accuracy, turbocharging false claims online</a:t>
            </a:r>
            <a:endParaRPr lang="en-US" sz="1100" dirty="0"/>
          </a:p>
        </p:txBody>
      </p:sp>
      <p:sp>
        <p:nvSpPr>
          <p:cNvPr id="30" name="Shape 23"/>
          <p:cNvSpPr/>
          <p:nvPr/>
        </p:nvSpPr>
        <p:spPr>
          <a:xfrm>
            <a:off x="4800600" y="3794760"/>
            <a:ext cx="4251960" cy="1051560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31" name="Shape 24"/>
          <p:cNvSpPr/>
          <p:nvPr/>
        </p:nvSpPr>
        <p:spPr>
          <a:xfrm>
            <a:off x="4800600" y="3794760"/>
            <a:ext cx="64008" cy="105156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65192" y="3950208"/>
            <a:ext cx="347472" cy="34747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422392" y="3950208"/>
            <a:ext cx="35478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Incentives</a:t>
            </a:r>
            <a:endParaRPr lang="en-US" sz="1250" dirty="0"/>
          </a:p>
        </p:txBody>
      </p:sp>
      <p:sp>
        <p:nvSpPr>
          <p:cNvPr id="34" name="Text 26"/>
          <p:cNvSpPr/>
          <p:nvPr/>
        </p:nvSpPr>
        <p:spPr>
          <a:xfrm>
            <a:off x="4965192" y="4343400"/>
            <a:ext cx="4005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Multi-billion dollar wellness and alternative health industries profit from unproven products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Health Risks: Real &amp; Measurable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39776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64008" cy="1115568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594360" y="1161288"/>
            <a:ext cx="3730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945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140K+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581912"/>
            <a:ext cx="37307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measles cases in Europe (2018–19) after vaccine hesitancy surge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11480" y="2313432"/>
            <a:ext cx="39776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7"/>
          <p:cNvSpPr/>
          <p:nvPr/>
        </p:nvSpPr>
        <p:spPr>
          <a:xfrm>
            <a:off x="411480" y="2313432"/>
            <a:ext cx="64008" cy="1115568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594360" y="2423160"/>
            <a:ext cx="3730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346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$40B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594360" y="2843784"/>
            <a:ext cx="37307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annually on alternative medicine in the U.S., much with no proven benefit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11480" y="3575304"/>
            <a:ext cx="39776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411480" y="3575304"/>
            <a:ext cx="64008" cy="11155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594360" y="3685032"/>
            <a:ext cx="37307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A62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 in 10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94360" y="4105656"/>
            <a:ext cx="37307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cancer patients who use unproven alternative therapies risk delayed conventional care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663440" y="914400"/>
            <a:ext cx="4160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Delayed Medical Treatment Due to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 Therapy Use (%)</a:t>
            </a:r>
            <a:endParaRPr lang="en-US" sz="1200" dirty="0"/>
          </a:p>
        </p:txBody>
      </p:sp>
      <p:graphicFrame>
        <p:nvGraphicFramePr>
          <p:cNvPr id="17" name="Chart 0"/>
          <p:cNvGraphicFramePr/>
          <p:nvPr/>
        </p:nvGraphicFramePr>
        <p:xfrm>
          <a:off x="4572000" y="1508760"/>
          <a:ext cx="420624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Eroding Trust in Science &amp; Institutions</a:t>
            </a:r>
            <a:endParaRPr lang="en-US" sz="28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11480" y="1005840"/>
          <a:ext cx="5120640" cy="338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715000" y="10058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Institutional Cascade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5715000" y="1591056"/>
            <a:ext cx="256032" cy="256032"/>
          </a:xfrm>
          <a:prstGeom prst="ellipse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7" name="Text 4"/>
          <p:cNvSpPr/>
          <p:nvPr/>
        </p:nvSpPr>
        <p:spPr>
          <a:xfrm>
            <a:off x="6080760" y="153619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Pseudoscience gives people permission to distrust experts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715000" y="2414016"/>
            <a:ext cx="256032" cy="256032"/>
          </a:xfrm>
          <a:prstGeom prst="ellipse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9" name="Text 6"/>
          <p:cNvSpPr/>
          <p:nvPr/>
        </p:nvSpPr>
        <p:spPr>
          <a:xfrm>
            <a:off x="6080760" y="235915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trust erodes, legitimate public health campaigns face resistance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715000" y="3236976"/>
            <a:ext cx="256032" cy="256032"/>
          </a:xfrm>
          <a:prstGeom prst="ellipse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1" name="Text 8"/>
          <p:cNvSpPr/>
          <p:nvPr/>
        </p:nvSpPr>
        <p:spPr>
          <a:xfrm>
            <a:off x="6080760" y="318211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Conspiracy theories fill the void left by institutional credibility gaps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15000" y="4059936"/>
            <a:ext cx="256032" cy="256032"/>
          </a:xfrm>
          <a:prstGeom prst="ellipse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3" name="Text 10"/>
          <p:cNvSpPr/>
          <p:nvPr/>
        </p:nvSpPr>
        <p:spPr>
          <a:xfrm>
            <a:off x="6080760" y="4005072"/>
            <a:ext cx="2788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denial becomes a political and cultural identity marker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11480" y="470916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Pew Research Center Science &amp; Society surveys (approximate illustration)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Economic &amp; Policy Consequences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pseudoscience shapes decisions, the costs go beyond individual harm</a:t>
            </a:r>
            <a:endParaRPr lang="en-US" sz="13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365760" y="1371600"/>
          <a:ext cx="438912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029200" y="1371600"/>
            <a:ext cx="3794760" cy="804672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7" name="Shape 4"/>
          <p:cNvSpPr/>
          <p:nvPr/>
        </p:nvSpPr>
        <p:spPr>
          <a:xfrm>
            <a:off x="5029200" y="1371600"/>
            <a:ext cx="64008" cy="80467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8" name="Text 5"/>
          <p:cNvSpPr/>
          <p:nvPr/>
        </p:nvSpPr>
        <p:spPr>
          <a:xfrm>
            <a:off x="5212080" y="1426464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Health Delays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212080" y="1719072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hesitancy slows herd immunity, requiring costly outbreak responses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5029200" y="2286000"/>
            <a:ext cx="3794760" cy="804672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1" name="Shape 8"/>
          <p:cNvSpPr/>
          <p:nvPr/>
        </p:nvSpPr>
        <p:spPr>
          <a:xfrm>
            <a:off x="5029200" y="2286000"/>
            <a:ext cx="64008" cy="80467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2" name="Text 9"/>
          <p:cNvSpPr/>
          <p:nvPr/>
        </p:nvSpPr>
        <p:spPr>
          <a:xfrm>
            <a:off x="5212080" y="2340864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Burden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212080" y="2633472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Governments spend millions monitoring and debunking fraudulent health products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5029200" y="3200400"/>
            <a:ext cx="3794760" cy="804672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5" name="Shape 12"/>
          <p:cNvSpPr/>
          <p:nvPr/>
        </p:nvSpPr>
        <p:spPr>
          <a:xfrm>
            <a:off x="5029200" y="3200400"/>
            <a:ext cx="64008" cy="804672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6" name="Text 13"/>
          <p:cNvSpPr/>
          <p:nvPr/>
        </p:nvSpPr>
        <p:spPr>
          <a:xfrm>
            <a:off x="5212080" y="3255264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 Funding Diverted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5212080" y="3547872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 therapy research consumes grant money from evidence-based science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5029200" y="4114800"/>
            <a:ext cx="3794760" cy="804672"/>
          </a:xfrm>
          <a:prstGeom prst="rect">
            <a:avLst/>
          </a:prstGeom>
          <a:solidFill>
            <a:srgbClr val="16213E"/>
          </a:solidFill>
          <a:ln w="12700">
            <a:solidFill>
              <a:srgbClr val="2A2A4A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9" name="Shape 16"/>
          <p:cNvSpPr/>
          <p:nvPr/>
        </p:nvSpPr>
        <p:spPr>
          <a:xfrm>
            <a:off x="5029200" y="4114800"/>
            <a:ext cx="64008" cy="80467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0" name="Text 17"/>
          <p:cNvSpPr/>
          <p:nvPr/>
        </p:nvSpPr>
        <p:spPr>
          <a:xfrm>
            <a:off x="5212080" y="4169664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Paralysis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5212080" y="4462272"/>
            <a:ext cx="35478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pseudoscience delays critical environmental legislation by decades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to Identify Pseudoscience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11480" y="8503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flags that distinguish pseudoscience from genuine scientific inquiry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325880"/>
            <a:ext cx="4160520" cy="109728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673352"/>
            <a:ext cx="347472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417320"/>
            <a:ext cx="34930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Unfalsifiable claims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005840" y="176479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be tested or disproven — "It works for everyone who truly believes"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782312" y="1325880"/>
            <a:ext cx="4160520" cy="109728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472" y="1673352"/>
            <a:ext cx="347472" cy="34747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76672" y="1417320"/>
            <a:ext cx="34930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Cherry-picked evidence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5376672" y="176479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Highlights confirming anecdotes while ignoring contrary research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411480" y="2560320"/>
            <a:ext cx="4160520" cy="109728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907792"/>
            <a:ext cx="347472" cy="34747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05840" y="2651760"/>
            <a:ext cx="34930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Appeal to ancient wisdom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1005840" y="299923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Treats historical origin as scientific validation — "used for thousands of years"</a:t>
            </a:r>
            <a:endParaRPr lang="en-US" sz="1150" dirty="0"/>
          </a:p>
        </p:txBody>
      </p:sp>
      <p:sp>
        <p:nvSpPr>
          <p:cNvPr id="17" name="Shape 12"/>
          <p:cNvSpPr/>
          <p:nvPr/>
        </p:nvSpPr>
        <p:spPr>
          <a:xfrm>
            <a:off x="4782312" y="2560320"/>
            <a:ext cx="4160520" cy="1097280"/>
          </a:xfrm>
          <a:prstGeom prst="rect">
            <a:avLst/>
          </a:prstGeom>
          <a:solidFill>
            <a:srgbClr val="FFF5F5"/>
          </a:solidFill>
          <a:ln w="12700">
            <a:solidFill>
              <a:srgbClr val="FFCCC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472" y="2907792"/>
            <a:ext cx="347472" cy="34747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376672" y="2651760"/>
            <a:ext cx="34930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Persecution narrative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376672" y="299923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establishment is suppressing this" — replaces evidence with conspiracy</a:t>
            </a:r>
            <a:endParaRPr lang="en-US" sz="1150" dirty="0"/>
          </a:p>
        </p:txBody>
      </p:sp>
      <p:sp>
        <p:nvSpPr>
          <p:cNvPr id="21" name="Shape 15"/>
          <p:cNvSpPr/>
          <p:nvPr/>
        </p:nvSpPr>
        <p:spPr>
          <a:xfrm>
            <a:off x="411480" y="3794760"/>
            <a:ext cx="4160520" cy="1097280"/>
          </a:xfrm>
          <a:prstGeom prst="rect">
            <a:avLst/>
          </a:prstGeom>
          <a:solidFill>
            <a:srgbClr val="F0FFF4"/>
          </a:solidFill>
          <a:ln w="12700">
            <a:solidFill>
              <a:srgbClr val="B2F0C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4142232"/>
            <a:ext cx="347472" cy="34747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005840" y="3886200"/>
            <a:ext cx="34930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Peer-reviewed &amp; replicated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1005840" y="423367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published in journals and independently reproduced by other labs</a:t>
            </a:r>
            <a:endParaRPr lang="en-US" sz="1150" dirty="0"/>
          </a:p>
        </p:txBody>
      </p:sp>
      <p:sp>
        <p:nvSpPr>
          <p:cNvPr id="25" name="Shape 18"/>
          <p:cNvSpPr/>
          <p:nvPr/>
        </p:nvSpPr>
        <p:spPr>
          <a:xfrm>
            <a:off x="4782312" y="3794760"/>
            <a:ext cx="4160520" cy="1097280"/>
          </a:xfrm>
          <a:prstGeom prst="rect">
            <a:avLst/>
          </a:prstGeom>
          <a:solidFill>
            <a:srgbClr val="F0FFF4"/>
          </a:solidFill>
          <a:ln w="12700">
            <a:solidFill>
              <a:srgbClr val="B2F0C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4142232"/>
            <a:ext cx="347472" cy="347472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5376672" y="3886200"/>
            <a:ext cx="34930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methodology</a:t>
            </a:r>
            <a:endParaRPr lang="en-US" sz="1300" dirty="0"/>
          </a:p>
        </p:txBody>
      </p:sp>
      <p:sp>
        <p:nvSpPr>
          <p:cNvPr id="28" name="Text 20"/>
          <p:cNvSpPr/>
          <p:nvPr/>
        </p:nvSpPr>
        <p:spPr>
          <a:xfrm>
            <a:off x="5376672" y="423367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Methods, data, and limitations are openly disclosed and open to critique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411480" y="25603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Strategies That Actually Work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1097280"/>
            <a:ext cx="40690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411480" y="1097280"/>
            <a:ext cx="4069080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548640" y="1188720"/>
            <a:ext cx="3858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Inoculation Theory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48640" y="1499616"/>
            <a:ext cx="38587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Expose people to weakened misinformation arguments before they encounter full-strength versions — proven to boost resistance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663440" y="1097280"/>
            <a:ext cx="40690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9" name="Shape 7"/>
          <p:cNvSpPr/>
          <p:nvPr/>
        </p:nvSpPr>
        <p:spPr>
          <a:xfrm>
            <a:off x="4663440" y="1097280"/>
            <a:ext cx="4069080" cy="54864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4800600" y="1188720"/>
            <a:ext cx="3858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Prebunking over Debunking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800600" y="1499616"/>
            <a:ext cx="38587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Correcting misinformation after the fact has limited effect; proactive inoculation before exposure is measurably more effective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11480" y="2395728"/>
            <a:ext cx="40690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411480" y="2395728"/>
            <a:ext cx="4069080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548640" y="2487168"/>
            <a:ext cx="3858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Motivational Interviewing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48640" y="2798064"/>
            <a:ext cx="38587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Non-confrontational dialogue that respects autonomy and guides people to examine their own beliefs without triggering defensiveness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63440" y="2395728"/>
            <a:ext cx="40690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7" name="Shape 15"/>
          <p:cNvSpPr/>
          <p:nvPr/>
        </p:nvSpPr>
        <p:spPr>
          <a:xfrm>
            <a:off x="4663440" y="2395728"/>
            <a:ext cx="4069080" cy="54864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4800600" y="2487168"/>
            <a:ext cx="3858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 Literacy Education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800600" y="2798064"/>
            <a:ext cx="38587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source evaluation, logical fallacy recognition, and scientific process in schools builds long-term resilience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11480" y="3694176"/>
            <a:ext cx="40690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1" name="Shape 19"/>
          <p:cNvSpPr/>
          <p:nvPr/>
        </p:nvSpPr>
        <p:spPr>
          <a:xfrm>
            <a:off x="411480" y="3694176"/>
            <a:ext cx="4069080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2" name="Text 20"/>
          <p:cNvSpPr/>
          <p:nvPr/>
        </p:nvSpPr>
        <p:spPr>
          <a:xfrm>
            <a:off x="548640" y="3785616"/>
            <a:ext cx="3858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Trusted Messengers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48640" y="4096512"/>
            <a:ext cx="38587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providers, community leaders, and peers are far more persuasive than distant scientists or government agencies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63440" y="3694176"/>
            <a:ext cx="4069080" cy="11704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3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5" name="Shape 23"/>
          <p:cNvSpPr/>
          <p:nvPr/>
        </p:nvSpPr>
        <p:spPr>
          <a:xfrm>
            <a:off x="4663440" y="3694176"/>
            <a:ext cx="4069080" cy="54864"/>
          </a:xfrm>
          <a:prstGeom prst="rect">
            <a:avLst/>
          </a:prstGeom>
          <a:solidFill>
            <a:srgbClr val="0F3460"/>
          </a:solidFill>
          <a:ln w="12700">
            <a:solidFill>
              <a:srgbClr val="0F3460"/>
            </a:solidFill>
            <a:prstDash val="solid"/>
          </a:ln>
        </p:spPr>
        <p:txBody>
          <a:bodyPr/>
          <a:lstStyle/>
          <a:p>
            <a:endParaRPr lang="en-CA"/>
          </a:p>
        </p:txBody>
      </p:sp>
      <p:sp>
        <p:nvSpPr>
          <p:cNvPr id="26" name="Text 24"/>
          <p:cNvSpPr/>
          <p:nvPr/>
        </p:nvSpPr>
        <p:spPr>
          <a:xfrm>
            <a:off x="4800600" y="3785616"/>
            <a:ext cx="3858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Science Communication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4800600" y="4096512"/>
            <a:ext cx="385876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Scientists who acknowledge uncertainty and limitations are more trusted than those projecting false certainty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807</Words>
  <Application>Microsoft Office PowerPoint</Application>
  <PresentationFormat>On-screen Show (16:9)</PresentationFormat>
  <Paragraphs>132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Pseudoscience &amp; the Risks It Represents</dc:title>
  <dc:subject>PptxGenJS Presentation</dc:subject>
  <dc:creator>Science Communication Series</dc:creator>
  <cp:lastModifiedBy>Ian James</cp:lastModifiedBy>
  <cp:revision>1</cp:revision>
  <dcterms:created xsi:type="dcterms:W3CDTF">2026-04-30T00:58:53Z</dcterms:created>
  <dcterms:modified xsi:type="dcterms:W3CDTF">2026-04-30T01:02:07Z</dcterms:modified>
</cp:coreProperties>
</file>