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99" d="100"/>
          <a:sy n="199" d="100"/>
        </p:scale>
        <p:origin x="104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PISA Science Score (2022)</c:v>
                </c:pt>
              </c:strCache>
            </c:strRef>
          </c:tx>
          <c:spPr>
            <a:solidFill>
              <a:srgbClr val="0D9488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AC44-4E68-A350-128A98ACBA5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AC44-4E68-A350-128A98ACBA5D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AC44-4E68-A350-128A98ACBA5D}"/>
              </c:ext>
            </c:extLst>
          </c:dPt>
          <c:dPt>
            <c:idx val="3"/>
            <c:invertIfNegative val="0"/>
            <c:bubble3D val="0"/>
            <c:spPr>
              <a:solidFill>
                <a:srgbClr val="14B8A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AC44-4E68-A350-128A98ACBA5D}"/>
              </c:ext>
            </c:extLst>
          </c:dPt>
          <c:dPt>
            <c:idx val="4"/>
            <c:invertIfNegative val="0"/>
            <c:bubble3D val="0"/>
            <c:spPr>
              <a:solidFill>
                <a:srgbClr val="14B8A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AC44-4E68-A350-128A98ACBA5D}"/>
              </c:ext>
            </c:extLst>
          </c:dPt>
          <c:dPt>
            <c:idx val="5"/>
            <c:invertIfNegative val="0"/>
            <c:bubble3D val="0"/>
            <c:spPr>
              <a:solidFill>
                <a:srgbClr val="14B8A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AC44-4E68-A350-128A98ACBA5D}"/>
              </c:ext>
            </c:extLst>
          </c:dPt>
          <c:dPt>
            <c:idx val="6"/>
            <c:invertIfNegative val="0"/>
            <c:bubble3D val="0"/>
            <c:spPr>
              <a:solidFill>
                <a:srgbClr val="5EEAD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D-AC44-4E68-A350-128A98ACBA5D}"/>
              </c:ext>
            </c:extLst>
          </c:dPt>
          <c:dPt>
            <c:idx val="7"/>
            <c:invertIfNegative val="0"/>
            <c:bubble3D val="0"/>
            <c:spPr>
              <a:solidFill>
                <a:srgbClr val="5EEAD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F-AC44-4E68-A350-128A98ACBA5D}"/>
              </c:ext>
            </c:extLst>
          </c:dPt>
          <c:dPt>
            <c:idx val="8"/>
            <c:invertIfNegative val="0"/>
            <c:bubble3D val="0"/>
            <c:spPr>
              <a:solidFill>
                <a:srgbClr val="F59E0B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1-AC44-4E68-A350-128A98ACBA5D}"/>
              </c:ext>
            </c:extLst>
          </c:dPt>
          <c:dPt>
            <c:idx val="9"/>
            <c:invertIfNegative val="0"/>
            <c:bubble3D val="0"/>
            <c:spPr>
              <a:solidFill>
                <a:srgbClr val="EF444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3-AC44-4E68-A350-128A98ACBA5D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1E293B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Singapore</c:v>
                </c:pt>
                <c:pt idx="1">
                  <c:v>Japan</c:v>
                </c:pt>
                <c:pt idx="2">
                  <c:v>South Korea</c:v>
                </c:pt>
                <c:pt idx="3">
                  <c:v>Estonia</c:v>
                </c:pt>
                <c:pt idx="4">
                  <c:v>Finland</c:v>
                </c:pt>
                <c:pt idx="5">
                  <c:v>Canada</c:v>
                </c:pt>
                <c:pt idx="6">
                  <c:v>Australia</c:v>
                </c:pt>
                <c:pt idx="7">
                  <c:v>UK</c:v>
                </c:pt>
                <c:pt idx="8">
                  <c:v>USA</c:v>
                </c:pt>
                <c:pt idx="9">
                  <c:v>Brazil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561</c:v>
                </c:pt>
                <c:pt idx="1">
                  <c:v>547</c:v>
                </c:pt>
                <c:pt idx="2">
                  <c:v>528</c:v>
                </c:pt>
                <c:pt idx="3">
                  <c:v>526</c:v>
                </c:pt>
                <c:pt idx="4">
                  <c:v>522</c:v>
                </c:pt>
                <c:pt idx="5">
                  <c:v>507</c:v>
                </c:pt>
                <c:pt idx="6">
                  <c:v>507</c:v>
                </c:pt>
                <c:pt idx="7">
                  <c:v>503</c:v>
                </c:pt>
                <c:pt idx="8">
                  <c:v>499</c:v>
                </c:pt>
                <c:pt idx="9">
                  <c:v>403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AC44-4E68-A350-128A98ACBA5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E293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confidence in scientists</c:v>
                </c:pt>
              </c:strCache>
            </c:strRef>
          </c:tx>
          <c:spPr>
            <a:ln w="38100" cap="flat">
              <a:solidFill>
                <a:srgbClr val="0D9488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0D9488"/>
              </a:solidFill>
              <a:ln w="9525" cap="flat">
                <a:solidFill>
                  <a:srgbClr val="0D9488"/>
                </a:solidFill>
                <a:prstDash val="solid"/>
                <a:round/>
              </a:ln>
              <a:effectLst/>
            </c:spPr>
          </c:marker>
          <c:cat>
            <c:strRef>
              <c:f>Sheet1!$A$2:$A$10</c:f>
              <c:strCach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76</c:v>
                </c:pt>
                <c:pt idx="1">
                  <c:v>74</c:v>
                </c:pt>
                <c:pt idx="2">
                  <c:v>72</c:v>
                </c:pt>
                <c:pt idx="3">
                  <c:v>71</c:v>
                </c:pt>
                <c:pt idx="4">
                  <c:v>87</c:v>
                </c:pt>
                <c:pt idx="5">
                  <c:v>79</c:v>
                </c:pt>
                <c:pt idx="6">
                  <c:v>72</c:v>
                </c:pt>
                <c:pt idx="7">
                  <c:v>68</c:v>
                </c:pt>
                <c:pt idx="8">
                  <c:v>64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61CF-44FF-B077-FCF17B3D1A7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 confidence in scientists</c:v>
                </c:pt>
              </c:strCache>
            </c:strRef>
          </c:tx>
          <c:spPr>
            <a:ln w="38100" cap="flat">
              <a:solidFill>
                <a:srgbClr val="EF4444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EF4444"/>
              </a:solidFill>
              <a:ln w="9525" cap="flat">
                <a:solidFill>
                  <a:srgbClr val="EF4444"/>
                </a:solidFill>
                <a:prstDash val="solid"/>
                <a:round/>
              </a:ln>
              <a:effectLst/>
            </c:spPr>
          </c:marker>
          <c:cat>
            <c:strRef>
              <c:f>Sheet1!$A$2:$A$10</c:f>
              <c:strCach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9</c:v>
                </c:pt>
                <c:pt idx="1">
                  <c:v>10</c:v>
                </c:pt>
                <c:pt idx="2">
                  <c:v>11</c:v>
                </c:pt>
                <c:pt idx="3">
                  <c:v>13</c:v>
                </c:pt>
                <c:pt idx="4">
                  <c:v>8</c:v>
                </c:pt>
                <c:pt idx="5">
                  <c:v>14</c:v>
                </c:pt>
                <c:pt idx="6">
                  <c:v>18</c:v>
                </c:pt>
                <c:pt idx="7">
                  <c:v>22</c:v>
                </c:pt>
                <c:pt idx="8">
                  <c:v>26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1CF-44FF-B077-FCF17B3D1A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/>
          </a:pPr>
          <a:endParaRPr lang="en-US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STEM Job Growth (% by 2033)</c:v>
                </c:pt>
              </c:strCache>
            </c:strRef>
          </c:tx>
          <c:spPr>
            <a:solidFill>
              <a:srgbClr val="0D9488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42B-4F5E-A86C-67BB377D78B8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642B-4F5E-A86C-67BB377D78B8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642B-4F5E-A86C-67BB377D78B8}"/>
              </c:ext>
            </c:extLst>
          </c:dPt>
          <c:dPt>
            <c:idx val="3"/>
            <c:invertIfNegative val="0"/>
            <c:bubble3D val="0"/>
            <c:spPr>
              <a:solidFill>
                <a:srgbClr val="14B8A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642B-4F5E-A86C-67BB377D78B8}"/>
              </c:ext>
            </c:extLst>
          </c:dPt>
          <c:dPt>
            <c:idx val="4"/>
            <c:invertIfNegative val="0"/>
            <c:bubble3D val="0"/>
            <c:spPr>
              <a:solidFill>
                <a:srgbClr val="14B8A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642B-4F5E-A86C-67BB377D78B8}"/>
              </c:ext>
            </c:extLst>
          </c:dPt>
          <c:dPt>
            <c:idx val="5"/>
            <c:invertIfNegative val="0"/>
            <c:bubble3D val="0"/>
            <c:spPr>
              <a:solidFill>
                <a:srgbClr val="5EEAD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642B-4F5E-A86C-67BB377D78B8}"/>
              </c:ext>
            </c:extLst>
          </c:dPt>
          <c:dPt>
            <c:idx val="6"/>
            <c:invertIfNegative val="0"/>
            <c:bubble3D val="0"/>
            <c:spPr>
              <a:solidFill>
                <a:srgbClr val="E2E8F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D-642B-4F5E-A86C-67BB377D78B8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1E293B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Data Science</c:v>
                </c:pt>
                <c:pt idx="1">
                  <c:v>Biotech</c:v>
                </c:pt>
                <c:pt idx="2">
                  <c:v>Cybersecurity</c:v>
                </c:pt>
                <c:pt idx="3">
                  <c:v>Env. Science</c:v>
                </c:pt>
                <c:pt idx="4">
                  <c:v>AI/ML</c:v>
                </c:pt>
                <c:pt idx="5">
                  <c:v>Nursing (STEM)</c:v>
                </c:pt>
                <c:pt idx="6">
                  <c:v>Avg All Jobs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36</c:v>
                </c:pt>
                <c:pt idx="1">
                  <c:v>28</c:v>
                </c:pt>
                <c:pt idx="2">
                  <c:v>33</c:v>
                </c:pt>
                <c:pt idx="3">
                  <c:v>19</c:v>
                </c:pt>
                <c:pt idx="4">
                  <c:v>40</c:v>
                </c:pt>
                <c:pt idx="5">
                  <c:v>22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42B-4F5E-A86C-67BB377D78B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E293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3306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Shape 1"/>
          <p:cNvSpPr/>
          <p:nvPr/>
        </p:nvSpPr>
        <p:spPr>
          <a:xfrm>
            <a:off x="6858000" y="-457200"/>
            <a:ext cx="3657600" cy="3657600"/>
          </a:xfrm>
          <a:prstGeom prst="ellipse">
            <a:avLst/>
          </a:prstGeom>
          <a:solidFill>
            <a:srgbClr val="14B8A6">
              <a:alpha val="12000"/>
            </a:srgbClr>
          </a:solidFill>
          <a:ln w="12700">
            <a:solidFill>
              <a:srgbClr val="14B8A6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4" name="Shape 2"/>
          <p:cNvSpPr/>
          <p:nvPr/>
        </p:nvSpPr>
        <p:spPr>
          <a:xfrm>
            <a:off x="7772400" y="2286000"/>
            <a:ext cx="2743200" cy="2743200"/>
          </a:xfrm>
          <a:prstGeom prst="ellipse">
            <a:avLst/>
          </a:prstGeom>
          <a:solidFill>
            <a:srgbClr val="F59E0B">
              <a:alpha val="10000"/>
            </a:srgbClr>
          </a:solidFill>
          <a:ln w="12700">
            <a:solidFill>
              <a:srgbClr val="F59E0B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502920"/>
            <a:ext cx="64008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LITERACY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457200" y="1005840"/>
            <a:ext cx="73152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it Matters</a:t>
            </a:r>
            <a:endParaRPr lang="en-US" sz="5400" dirty="0"/>
          </a:p>
          <a:p>
            <a:pPr marL="0" indent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More Than Ever</a:t>
            </a:r>
            <a:endParaRPr lang="en-US" sz="5400" dirty="0"/>
          </a:p>
        </p:txBody>
      </p:sp>
      <p:sp>
        <p:nvSpPr>
          <p:cNvPr id="8" name="Text 5"/>
          <p:cNvSpPr/>
          <p:nvPr/>
        </p:nvSpPr>
        <p:spPr>
          <a:xfrm>
            <a:off x="457200" y="320040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deep dive into science literacy, education, and the future of evidence-based society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457200" y="4389120"/>
            <a:ext cx="2286000" cy="36576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0" name="Text 7"/>
          <p:cNvSpPr/>
          <p:nvPr/>
        </p:nvSpPr>
        <p:spPr>
          <a:xfrm>
            <a:off x="457200" y="44805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Communication Series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32240"/>
          </a:solidFill>
          <a:ln w="12700">
            <a:solidFill>
              <a:srgbClr val="13224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LITERACY &amp; DEMOCRACY</a:t>
            </a:r>
            <a:endParaRPr lang="en-US" sz="16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777240"/>
            <a:ext cx="548640" cy="54864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365760" y="822960"/>
            <a:ext cx="8412480" cy="1188720"/>
          </a:xfrm>
          <a:prstGeom prst="rect">
            <a:avLst/>
          </a:prstGeom>
          <a:solidFill>
            <a:srgbClr val="0D9488">
              <a:alpha val="20000"/>
            </a:srgbClr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6" name="Text 3"/>
          <p:cNvSpPr/>
          <p:nvPr/>
        </p:nvSpPr>
        <p:spPr>
          <a:xfrm>
            <a:off x="1005840" y="868680"/>
            <a:ext cx="7680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"An educated citizenry is a vital requisite for our survival as a free people."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1005840" y="1572768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Thomas Jefferson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365760" y="2240280"/>
            <a:ext cx="4114800" cy="1234440"/>
          </a:xfrm>
          <a:prstGeom prst="rect">
            <a:avLst/>
          </a:prstGeom>
          <a:solidFill>
            <a:srgbClr val="132240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9" name="Shape 6"/>
          <p:cNvSpPr/>
          <p:nvPr/>
        </p:nvSpPr>
        <p:spPr>
          <a:xfrm>
            <a:off x="502920" y="2377440"/>
            <a:ext cx="320040" cy="32004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0" name="Text 7"/>
          <p:cNvSpPr/>
          <p:nvPr/>
        </p:nvSpPr>
        <p:spPr>
          <a:xfrm>
            <a:off x="914400" y="233172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Informed Policy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548640" y="2743200"/>
            <a:ext cx="3794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Climate, vaccines, GMOs, AI regulation — every major policy domain requires citizens who can evaluate scientific evidence.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4800600" y="2240280"/>
            <a:ext cx="4114800" cy="1234440"/>
          </a:xfrm>
          <a:prstGeom prst="rect">
            <a:avLst/>
          </a:prstGeom>
          <a:solidFill>
            <a:srgbClr val="132240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3" name="Shape 10"/>
          <p:cNvSpPr/>
          <p:nvPr/>
        </p:nvSpPr>
        <p:spPr>
          <a:xfrm>
            <a:off x="4937760" y="2377440"/>
            <a:ext cx="320040" cy="32004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4" name="Text 11"/>
          <p:cNvSpPr/>
          <p:nvPr/>
        </p:nvSpPr>
        <p:spPr>
          <a:xfrm>
            <a:off x="5349240" y="233172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Resistance to Authoritarian Manipulation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4983480" y="2743200"/>
            <a:ext cx="3794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literacy is a bulwark against leaders who weaponize fear, dismiss evidence, and replace expertise with ideology.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365760" y="3657600"/>
            <a:ext cx="4114800" cy="1234440"/>
          </a:xfrm>
          <a:prstGeom prst="rect">
            <a:avLst/>
          </a:prstGeom>
          <a:solidFill>
            <a:srgbClr val="132240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7" name="Shape 14"/>
          <p:cNvSpPr/>
          <p:nvPr/>
        </p:nvSpPr>
        <p:spPr>
          <a:xfrm>
            <a:off x="502920" y="3794760"/>
            <a:ext cx="320040" cy="32004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8" name="Text 15"/>
          <p:cNvSpPr/>
          <p:nvPr/>
        </p:nvSpPr>
        <p:spPr>
          <a:xfrm>
            <a:off x="914400" y="374904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Funding at the Ballot Box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548640" y="4160520"/>
            <a:ext cx="3794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Countries with higher science literacy vote more consistently to fund basic research and public health infrastructure.</a:t>
            </a:r>
            <a:endParaRPr lang="en-US" sz="1050" dirty="0"/>
          </a:p>
        </p:txBody>
      </p:sp>
      <p:sp>
        <p:nvSpPr>
          <p:cNvPr id="20" name="Shape 17"/>
          <p:cNvSpPr/>
          <p:nvPr/>
        </p:nvSpPr>
        <p:spPr>
          <a:xfrm>
            <a:off x="4800600" y="3657600"/>
            <a:ext cx="4114800" cy="1234440"/>
          </a:xfrm>
          <a:prstGeom prst="rect">
            <a:avLst/>
          </a:prstGeom>
          <a:solidFill>
            <a:srgbClr val="132240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21" name="Shape 18"/>
          <p:cNvSpPr/>
          <p:nvPr/>
        </p:nvSpPr>
        <p:spPr>
          <a:xfrm>
            <a:off x="4937760" y="3794760"/>
            <a:ext cx="320040" cy="32004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22" name="Text 19"/>
          <p:cNvSpPr/>
          <p:nvPr/>
        </p:nvSpPr>
        <p:spPr>
          <a:xfrm>
            <a:off x="5349240" y="374904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Civic Science Engagement</a:t>
            </a:r>
            <a:endParaRPr lang="en-US" sz="1200" dirty="0"/>
          </a:p>
        </p:txBody>
      </p:sp>
      <p:sp>
        <p:nvSpPr>
          <p:cNvPr id="23" name="Text 20"/>
          <p:cNvSpPr/>
          <p:nvPr/>
        </p:nvSpPr>
        <p:spPr>
          <a:xfrm>
            <a:off x="4983480" y="4160520"/>
            <a:ext cx="3794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Scientifically literate citizens participate in public comment periods, school boards, and health policy in more informed ways.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SUCCESSFUL MODELS: WHAT WORKS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777240"/>
            <a:ext cx="8412480" cy="932688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5" name="Shape 3"/>
          <p:cNvSpPr/>
          <p:nvPr/>
        </p:nvSpPr>
        <p:spPr>
          <a:xfrm>
            <a:off x="365760" y="777240"/>
            <a:ext cx="1280160" cy="93268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6" name="Text 4"/>
          <p:cNvSpPr/>
          <p:nvPr/>
        </p:nvSpPr>
        <p:spPr>
          <a:xfrm>
            <a:off x="384048" y="822960"/>
            <a:ext cx="124358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Finland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84048" y="1252728"/>
            <a:ext cx="124358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Score: 522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783080" y="841248"/>
            <a:ext cx="685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Approach: 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2423160" y="841248"/>
            <a:ext cx="4754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Teachers require master's degrees; curriculum emphasizes inquiry over testing; philosophy of science is core from age 10.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1783080" y="1289304"/>
            <a:ext cx="685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Outcome: 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2423160" y="1289304"/>
            <a:ext cx="4754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Consistently top-5 globally, high public trust in science.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65760" y="1847088"/>
            <a:ext cx="8412480" cy="932688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3" name="Shape 11"/>
          <p:cNvSpPr/>
          <p:nvPr/>
        </p:nvSpPr>
        <p:spPr>
          <a:xfrm>
            <a:off x="365760" y="1847088"/>
            <a:ext cx="1280160" cy="93268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4" name="Text 12"/>
          <p:cNvSpPr/>
          <p:nvPr/>
        </p:nvSpPr>
        <p:spPr>
          <a:xfrm>
            <a:off x="384048" y="1892808"/>
            <a:ext cx="124358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Singapore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84048" y="2322576"/>
            <a:ext cx="124358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Score: 561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783080" y="1911096"/>
            <a:ext cx="685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Approach: 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2423160" y="1911096"/>
            <a:ext cx="4754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integrated across all subjects; critical thinking explicitly taught; data literacy mandatory by secondary school.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1783080" y="2359152"/>
            <a:ext cx="685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Outcome: 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2423160" y="2359152"/>
            <a:ext cx="4754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World's highest PISA science scores; thriving biotech sector.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65760" y="2916936"/>
            <a:ext cx="8412480" cy="932688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21" name="Shape 19"/>
          <p:cNvSpPr/>
          <p:nvPr/>
        </p:nvSpPr>
        <p:spPr>
          <a:xfrm>
            <a:off x="365760" y="2916936"/>
            <a:ext cx="1280160" cy="93268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22" name="Text 20"/>
          <p:cNvSpPr/>
          <p:nvPr/>
        </p:nvSpPr>
        <p:spPr>
          <a:xfrm>
            <a:off x="384048" y="2962656"/>
            <a:ext cx="124358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Estonia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384048" y="3392424"/>
            <a:ext cx="124358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Score: 526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1783080" y="2980944"/>
            <a:ext cx="685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Approach: 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2423160" y="2980944"/>
            <a:ext cx="4754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literacy paired with science literacy from early childhood; strong teacher autonomy and support systems.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1783080" y="3429000"/>
            <a:ext cx="685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Outcome: 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2423160" y="3429000"/>
            <a:ext cx="4754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Highest-ranked European nation; extraordinary STEM workforce per capita.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365760" y="3986784"/>
            <a:ext cx="8412480" cy="932688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29" name="Shape 27"/>
          <p:cNvSpPr/>
          <p:nvPr/>
        </p:nvSpPr>
        <p:spPr>
          <a:xfrm>
            <a:off x="365760" y="3986784"/>
            <a:ext cx="1280160" cy="93268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0" name="Text 28"/>
          <p:cNvSpPr/>
          <p:nvPr/>
        </p:nvSpPr>
        <p:spPr>
          <a:xfrm>
            <a:off x="384048" y="4032504"/>
            <a:ext cx="124358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Canada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384048" y="4462272"/>
            <a:ext cx="124358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Score: 507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1783080" y="4050792"/>
            <a:ext cx="685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Approach: 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2423160" y="4050792"/>
            <a:ext cx="4754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Provincial variation with strong federal standards; Indigenous knowledge systems integrated; multilingual science media culture.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1783080" y="4498848"/>
            <a:ext cx="685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Outcome: 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2423160" y="4498848"/>
            <a:ext cx="4754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Consistent top-10 OECD; strong public health compliance culture.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32240"/>
          </a:solidFill>
          <a:ln w="12700">
            <a:solidFill>
              <a:srgbClr val="13224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ROLE OF SCIENCE COMMUNICATORS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777240"/>
            <a:ext cx="4114800" cy="1828800"/>
          </a:xfrm>
          <a:prstGeom prst="rect">
            <a:avLst/>
          </a:prstGeom>
          <a:solidFill>
            <a:srgbClr val="132240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96012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143000" y="914400"/>
            <a:ext cx="3154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Translate Complexity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548640" y="1508760"/>
            <a:ext cx="37490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Bridge the gap between peer-reviewed research and public understanding without sacrificing accuracy or nuance.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4754880" y="777240"/>
            <a:ext cx="4114800" cy="1828800"/>
          </a:xfrm>
          <a:prstGeom prst="rect">
            <a:avLst/>
          </a:prstGeom>
          <a:solidFill>
            <a:srgbClr val="132240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960120"/>
            <a:ext cx="457200" cy="4572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532120" y="914400"/>
            <a:ext cx="3154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Counter Misinformation</a:t>
            </a:r>
            <a:endParaRPr lang="en-US" sz="1300" dirty="0"/>
          </a:p>
        </p:txBody>
      </p:sp>
      <p:sp>
        <p:nvSpPr>
          <p:cNvPr id="11" name="Text 7"/>
          <p:cNvSpPr/>
          <p:nvPr/>
        </p:nvSpPr>
        <p:spPr>
          <a:xfrm>
            <a:off x="4937760" y="1508760"/>
            <a:ext cx="37490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Proactively debunk myths using the inoculation effect: exposing false reasoning before people encounter it.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365760" y="2880360"/>
            <a:ext cx="4114800" cy="1828800"/>
          </a:xfrm>
          <a:prstGeom prst="rect">
            <a:avLst/>
          </a:prstGeom>
          <a:solidFill>
            <a:srgbClr val="132240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3063240"/>
            <a:ext cx="457200" cy="45720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143000" y="3017520"/>
            <a:ext cx="3154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Trust, Not Authority</a:t>
            </a:r>
            <a:endParaRPr lang="en-US" sz="1300" dirty="0"/>
          </a:p>
        </p:txBody>
      </p:sp>
      <p:sp>
        <p:nvSpPr>
          <p:cNvPr id="15" name="Text 10"/>
          <p:cNvSpPr/>
          <p:nvPr/>
        </p:nvSpPr>
        <p:spPr>
          <a:xfrm>
            <a:off x="548640" y="3611880"/>
            <a:ext cx="37490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 communities as partners, not just audiences. Science communication that listens earns more trust than lectures.</a:t>
            </a:r>
            <a:endParaRPr lang="en-US" sz="1100" dirty="0"/>
          </a:p>
        </p:txBody>
      </p:sp>
      <p:sp>
        <p:nvSpPr>
          <p:cNvPr id="16" name="Shape 11"/>
          <p:cNvSpPr/>
          <p:nvPr/>
        </p:nvSpPr>
        <p:spPr>
          <a:xfrm>
            <a:off x="4754880" y="2880360"/>
            <a:ext cx="4114800" cy="1828800"/>
          </a:xfrm>
          <a:prstGeom prst="rect">
            <a:avLst/>
          </a:prstGeom>
          <a:solidFill>
            <a:srgbClr val="132240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37760" y="3063240"/>
            <a:ext cx="457200" cy="45720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532120" y="3017520"/>
            <a:ext cx="3154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Amplify Diverse Voices</a:t>
            </a:r>
            <a:endParaRPr lang="en-US" sz="1300" dirty="0"/>
          </a:p>
        </p:txBody>
      </p:sp>
      <p:sp>
        <p:nvSpPr>
          <p:cNvPr id="19" name="Text 13"/>
          <p:cNvSpPr/>
          <p:nvPr/>
        </p:nvSpPr>
        <p:spPr>
          <a:xfrm>
            <a:off x="4937760" y="3611880"/>
            <a:ext cx="37490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Representation in science communication matters — diverse scientists and communicators reach diverse audiences.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FRAMEWORK FOR ACTION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777240"/>
            <a:ext cx="2697480" cy="4069080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5" name="Shape 3"/>
          <p:cNvSpPr/>
          <p:nvPr/>
        </p:nvSpPr>
        <p:spPr>
          <a:xfrm>
            <a:off x="365760" y="777240"/>
            <a:ext cx="2697480" cy="5943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6" name="Text 4"/>
          <p:cNvSpPr/>
          <p:nvPr/>
        </p:nvSpPr>
        <p:spPr>
          <a:xfrm>
            <a:off x="457200" y="786384"/>
            <a:ext cx="2514600" cy="5760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30352" y="1463040"/>
            <a:ext cx="2377440" cy="3246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lateral reading and source checking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 with primary literature, not just headlines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 basic statistics and probability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scientific thinking for family &amp; peers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218688" y="777240"/>
            <a:ext cx="2697480" cy="4069080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9" name="Shape 7"/>
          <p:cNvSpPr/>
          <p:nvPr/>
        </p:nvSpPr>
        <p:spPr>
          <a:xfrm>
            <a:off x="3218688" y="777240"/>
            <a:ext cx="2697480" cy="5943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0" name="Text 8"/>
          <p:cNvSpPr/>
          <p:nvPr/>
        </p:nvSpPr>
        <p:spPr>
          <a:xfrm>
            <a:off x="3310128" y="786384"/>
            <a:ext cx="2514600" cy="5760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INSTITUTIONAL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383280" y="1463040"/>
            <a:ext cx="2377440" cy="3246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 science communication programs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 media literacy into all grade levels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open-access publishing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schools with research institutions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6071616" y="777240"/>
            <a:ext cx="2697480" cy="4069080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3" name="Shape 11"/>
          <p:cNvSpPr/>
          <p:nvPr/>
        </p:nvSpPr>
        <p:spPr>
          <a:xfrm>
            <a:off x="6071616" y="777240"/>
            <a:ext cx="2697480" cy="59436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4" name="Text 12"/>
          <p:cNvSpPr/>
          <p:nvPr/>
        </p:nvSpPr>
        <p:spPr>
          <a:xfrm>
            <a:off x="6163056" y="786384"/>
            <a:ext cx="2514600" cy="5760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SYSTEMIC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236208" y="1463040"/>
            <a:ext cx="2377440" cy="3246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science literacy standards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journalism as critical infrastructure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Regulate health misinformation platforms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Incentivize science outreach in tenure decisions</a:t>
            </a:r>
            <a:endParaRPr lang="en-US" sz="11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32240"/>
          </a:solidFill>
          <a:ln w="12700">
            <a:solidFill>
              <a:srgbClr val="13224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822960"/>
            <a:ext cx="8412480" cy="713232"/>
          </a:xfrm>
          <a:prstGeom prst="rect">
            <a:avLst/>
          </a:prstGeom>
          <a:solidFill>
            <a:srgbClr val="132240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5" name="Shape 3"/>
          <p:cNvSpPr/>
          <p:nvPr/>
        </p:nvSpPr>
        <p:spPr>
          <a:xfrm>
            <a:off x="365760" y="822960"/>
            <a:ext cx="822960" cy="71323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6" name="Text 4"/>
          <p:cNvSpPr/>
          <p:nvPr/>
        </p:nvSpPr>
        <p:spPr>
          <a:xfrm>
            <a:off x="384048" y="850392"/>
            <a:ext cx="786384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325880" y="868680"/>
            <a:ext cx="72237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literacy is foundational infrastructure — as important as reading and numeracy in the modern world.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365760" y="1664208"/>
            <a:ext cx="8412480" cy="713232"/>
          </a:xfrm>
          <a:prstGeom prst="rect">
            <a:avLst/>
          </a:prstGeom>
          <a:solidFill>
            <a:srgbClr val="132240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9" name="Shape 7"/>
          <p:cNvSpPr/>
          <p:nvPr/>
        </p:nvSpPr>
        <p:spPr>
          <a:xfrm>
            <a:off x="365760" y="1664208"/>
            <a:ext cx="822960" cy="71323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0" name="Text 8"/>
          <p:cNvSpPr/>
          <p:nvPr/>
        </p:nvSpPr>
        <p:spPr>
          <a:xfrm>
            <a:off x="384048" y="1691640"/>
            <a:ext cx="786384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1325880" y="1709928"/>
            <a:ext cx="72237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gap between scientific understanding and public knowledge is growing and carries serious social consequences.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365760" y="2505456"/>
            <a:ext cx="8412480" cy="713232"/>
          </a:xfrm>
          <a:prstGeom prst="rect">
            <a:avLst/>
          </a:prstGeom>
          <a:solidFill>
            <a:srgbClr val="132240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3" name="Shape 11"/>
          <p:cNvSpPr/>
          <p:nvPr/>
        </p:nvSpPr>
        <p:spPr>
          <a:xfrm>
            <a:off x="365760" y="2505456"/>
            <a:ext cx="822960" cy="71323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4" name="Text 12"/>
          <p:cNvSpPr/>
          <p:nvPr/>
        </p:nvSpPr>
        <p:spPr>
          <a:xfrm>
            <a:off x="384048" y="2532888"/>
            <a:ext cx="786384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1325880" y="2551176"/>
            <a:ext cx="72237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Effective science education goes far beyond facts — it must teach process, skepticism, and statistical reasoning.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365760" y="3346704"/>
            <a:ext cx="8412480" cy="713232"/>
          </a:xfrm>
          <a:prstGeom prst="rect">
            <a:avLst/>
          </a:prstGeom>
          <a:solidFill>
            <a:srgbClr val="132240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7" name="Shape 15"/>
          <p:cNvSpPr/>
          <p:nvPr/>
        </p:nvSpPr>
        <p:spPr>
          <a:xfrm>
            <a:off x="365760" y="3346704"/>
            <a:ext cx="822960" cy="71323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8" name="Text 16"/>
          <p:cNvSpPr/>
          <p:nvPr/>
        </p:nvSpPr>
        <p:spPr>
          <a:xfrm>
            <a:off x="384048" y="3374136"/>
            <a:ext cx="786384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1325880" y="3392424"/>
            <a:ext cx="72237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in science is not automatic. It must be earned through transparent, accessible, and honest communication.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365760" y="4187952"/>
            <a:ext cx="8412480" cy="713232"/>
          </a:xfrm>
          <a:prstGeom prst="rect">
            <a:avLst/>
          </a:prstGeom>
          <a:solidFill>
            <a:srgbClr val="132240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21" name="Shape 19"/>
          <p:cNvSpPr/>
          <p:nvPr/>
        </p:nvSpPr>
        <p:spPr>
          <a:xfrm>
            <a:off x="365760" y="4187952"/>
            <a:ext cx="822960" cy="71323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22" name="Text 20"/>
          <p:cNvSpPr/>
          <p:nvPr/>
        </p:nvSpPr>
        <p:spPr>
          <a:xfrm>
            <a:off x="384048" y="4215384"/>
            <a:ext cx="786384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2400" dirty="0"/>
          </a:p>
        </p:txBody>
      </p:sp>
      <p:sp>
        <p:nvSpPr>
          <p:cNvPr id="23" name="Text 21"/>
          <p:cNvSpPr/>
          <p:nvPr/>
        </p:nvSpPr>
        <p:spPr>
          <a:xfrm>
            <a:off x="1325880" y="4233672"/>
            <a:ext cx="72237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is required at every level: individual habits, institutional reform, and systemic policy change.</a:t>
            </a:r>
            <a:endParaRPr lang="en-US" sz="12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Shape 1"/>
          <p:cNvSpPr/>
          <p:nvPr/>
        </p:nvSpPr>
        <p:spPr>
          <a:xfrm>
            <a:off x="5943600" y="-914400"/>
            <a:ext cx="5029200" cy="5029200"/>
          </a:xfrm>
          <a:prstGeom prst="ellipse">
            <a:avLst/>
          </a:prstGeom>
          <a:solidFill>
            <a:srgbClr val="14B8A6">
              <a:alpha val="10000"/>
            </a:srgbClr>
          </a:solidFill>
          <a:ln w="12700">
            <a:solidFill>
              <a:srgbClr val="14B8A6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4" name="Shape 2"/>
          <p:cNvSpPr/>
          <p:nvPr/>
        </p:nvSpPr>
        <p:spPr>
          <a:xfrm>
            <a:off x="6858000" y="2743200"/>
            <a:ext cx="3657600" cy="3657600"/>
          </a:xfrm>
          <a:prstGeom prst="ellipse">
            <a:avLst/>
          </a:prstGeom>
          <a:solidFill>
            <a:srgbClr val="F59E0B">
              <a:alpha val="8000"/>
            </a:srgbClr>
          </a:solidFill>
          <a:ln w="12700">
            <a:solidFill>
              <a:srgbClr val="F59E0B">
                <a:alpha val="8000"/>
              </a:srgbClr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411480"/>
            <a:ext cx="594360" cy="5943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1005840"/>
            <a:ext cx="82296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FUTURE BELONGS</a:t>
            </a:r>
            <a:endParaRPr lang="en-US" sz="4200" dirty="0"/>
          </a:p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 THE SCIENTIFICALLY LITERATE</a:t>
            </a:r>
            <a:endParaRPr lang="en-US" sz="4200" dirty="0"/>
          </a:p>
        </p:txBody>
      </p:sp>
      <p:sp>
        <p:nvSpPr>
          <p:cNvPr id="7" name="Text 4"/>
          <p:cNvSpPr/>
          <p:nvPr/>
        </p:nvSpPr>
        <p:spPr>
          <a:xfrm>
            <a:off x="457200" y="3108960"/>
            <a:ext cx="7772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literacy is not a luxury for the few — it is a democratic necessity for all.</a:t>
            </a:r>
            <a:endParaRPr lang="en-US" sz="1300" dirty="0"/>
          </a:p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teacher, communicator, policy maker, and citizen has a role to play.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57200" y="4251960"/>
            <a:ext cx="2286000" cy="36576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9" name="Text 6"/>
          <p:cNvSpPr/>
          <p:nvPr/>
        </p:nvSpPr>
        <p:spPr>
          <a:xfrm>
            <a:off x="457200" y="4343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Communication Series  ·  Evidence-Based Society Project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SCIENCE LITERACY?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8412480" cy="10515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5" name="Text 3"/>
          <p:cNvSpPr/>
          <p:nvPr/>
        </p:nvSpPr>
        <p:spPr>
          <a:xfrm>
            <a:off x="502920" y="914400"/>
            <a:ext cx="81381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"The capacity to use scientific knowledge, identify questions, and draw evidence-based conclusions to understand and make decisions about the natural world."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502920" y="18288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OECD PISA Framework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65760" y="2286000"/>
            <a:ext cx="2651760" cy="2468880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8" name="Shape 6"/>
          <p:cNvSpPr/>
          <p:nvPr/>
        </p:nvSpPr>
        <p:spPr>
          <a:xfrm>
            <a:off x="365760" y="2286000"/>
            <a:ext cx="2651760" cy="640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9" name="Text 7"/>
          <p:cNvSpPr/>
          <p:nvPr/>
        </p:nvSpPr>
        <p:spPr>
          <a:xfrm>
            <a:off x="502920" y="242316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KNOWLEDGE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02920" y="2971800"/>
            <a:ext cx="2377440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core scientific concepts, theories, and how they interconnect across disciplines.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200400" y="2286000"/>
            <a:ext cx="2651760" cy="2468880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2" name="Shape 10"/>
          <p:cNvSpPr/>
          <p:nvPr/>
        </p:nvSpPr>
        <p:spPr>
          <a:xfrm>
            <a:off x="3200400" y="2286000"/>
            <a:ext cx="2651760" cy="6400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3" name="Text 11"/>
          <p:cNvSpPr/>
          <p:nvPr/>
        </p:nvSpPr>
        <p:spPr>
          <a:xfrm>
            <a:off x="3337560" y="242316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SKILLS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337560" y="2971800"/>
            <a:ext cx="2377440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Ability to design experiments, interpret data, evaluate evidence, and distinguish correlation from causation.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035040" y="2286000"/>
            <a:ext cx="2651760" cy="2468880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6" name="Shape 14"/>
          <p:cNvSpPr/>
          <p:nvPr/>
        </p:nvSpPr>
        <p:spPr>
          <a:xfrm>
            <a:off x="6035040" y="2286000"/>
            <a:ext cx="2651760" cy="6400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7" name="Text 15"/>
          <p:cNvSpPr/>
          <p:nvPr/>
        </p:nvSpPr>
        <p:spPr>
          <a:xfrm>
            <a:off x="6172200" y="242316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EPISTEMIC UNDERSTANDING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172200" y="2971800"/>
            <a:ext cx="2377440" cy="1691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Grasping how scientific knowledge is constructed, validated, revised, and why it earns trust.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32240"/>
          </a:solidFill>
          <a:ln w="12700">
            <a:solidFill>
              <a:srgbClr val="13224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STATE OF SCIENCE LITERACY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822960"/>
            <a:ext cx="4023360" cy="1737360"/>
          </a:xfrm>
          <a:prstGeom prst="rect">
            <a:avLst/>
          </a:prstGeom>
          <a:solidFill>
            <a:srgbClr val="132240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5" name="Shape 3"/>
          <p:cNvSpPr/>
          <p:nvPr/>
        </p:nvSpPr>
        <p:spPr>
          <a:xfrm>
            <a:off x="365760" y="822960"/>
            <a:ext cx="73152" cy="173736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6" name="Text 4"/>
          <p:cNvSpPr/>
          <p:nvPr/>
        </p:nvSpPr>
        <p:spPr>
          <a:xfrm>
            <a:off x="548640" y="960120"/>
            <a:ext cx="1645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400" b="1" dirty="0">
                <a:solidFill>
                  <a:srgbClr val="14B8A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26%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548640" y="173736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U.S. adults have high scientific knowledge (Pew, 2023)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800600" y="822960"/>
            <a:ext cx="4023360" cy="1737360"/>
          </a:xfrm>
          <a:prstGeom prst="rect">
            <a:avLst/>
          </a:prstGeom>
          <a:solidFill>
            <a:srgbClr val="132240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9" name="Shape 7"/>
          <p:cNvSpPr/>
          <p:nvPr/>
        </p:nvSpPr>
        <p:spPr>
          <a:xfrm>
            <a:off x="4800600" y="822960"/>
            <a:ext cx="73152" cy="17373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0" name="Text 8"/>
          <p:cNvSpPr/>
          <p:nvPr/>
        </p:nvSpPr>
        <p:spPr>
          <a:xfrm>
            <a:off x="4983480" y="960120"/>
            <a:ext cx="1645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4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54%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4983480" y="173736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Americans cannot correctly explain how a scientific study works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65760" y="2834640"/>
            <a:ext cx="4023360" cy="1737360"/>
          </a:xfrm>
          <a:prstGeom prst="rect">
            <a:avLst/>
          </a:prstGeom>
          <a:solidFill>
            <a:srgbClr val="132240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3" name="Shape 11"/>
          <p:cNvSpPr/>
          <p:nvPr/>
        </p:nvSpPr>
        <p:spPr>
          <a:xfrm>
            <a:off x="365760" y="2834640"/>
            <a:ext cx="73152" cy="17373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4" name="Text 12"/>
          <p:cNvSpPr/>
          <p:nvPr/>
        </p:nvSpPr>
        <p:spPr>
          <a:xfrm>
            <a:off x="548640" y="2971800"/>
            <a:ext cx="1645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400" b="1" dirty="0">
                <a:solidFill>
                  <a:srgbClr val="EF44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40%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548640" y="374904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people globally cannot assess if a news claim is scientifically valid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800600" y="2834640"/>
            <a:ext cx="4023360" cy="1737360"/>
          </a:xfrm>
          <a:prstGeom prst="rect">
            <a:avLst/>
          </a:prstGeom>
          <a:solidFill>
            <a:srgbClr val="132240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7" name="Shape 15"/>
          <p:cNvSpPr/>
          <p:nvPr/>
        </p:nvSpPr>
        <p:spPr>
          <a:xfrm>
            <a:off x="4800600" y="2834640"/>
            <a:ext cx="73152" cy="173736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8" name="Text 16"/>
          <p:cNvSpPr/>
          <p:nvPr/>
        </p:nvSpPr>
        <p:spPr>
          <a:xfrm>
            <a:off x="4983480" y="2971800"/>
            <a:ext cx="1645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400" b="1" dirty="0">
                <a:solidFill>
                  <a:srgbClr val="14B8A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72%</a:t>
            </a:r>
            <a:endParaRPr lang="en-US" sz="4400" dirty="0"/>
          </a:p>
        </p:txBody>
      </p:sp>
      <p:sp>
        <p:nvSpPr>
          <p:cNvPr id="19" name="Text 17"/>
          <p:cNvSpPr/>
          <p:nvPr/>
        </p:nvSpPr>
        <p:spPr>
          <a:xfrm>
            <a:off x="4983480" y="374904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researchers say public misunderstanding directly harms science policy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MATTERS: REAL-WORLD CONSEQUENCES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2697480" cy="1828800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" y="941832"/>
            <a:ext cx="347472" cy="34747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14400" y="896112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Vaccine Hesitancy</a:t>
            </a:r>
            <a:endParaRPr lang="en-US" sz="1150" dirty="0"/>
          </a:p>
        </p:txBody>
      </p:sp>
      <p:sp>
        <p:nvSpPr>
          <p:cNvPr id="7" name="Text 4"/>
          <p:cNvSpPr/>
          <p:nvPr/>
        </p:nvSpPr>
        <p:spPr>
          <a:xfrm>
            <a:off x="457200" y="1371600"/>
            <a:ext cx="2423160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science literacy correlates directly with vaccine refusal, fueling preventable disease outbreaks.</a:t>
            </a:r>
            <a:endParaRPr lang="en-US" sz="1050" dirty="0"/>
          </a:p>
        </p:txBody>
      </p:sp>
      <p:sp>
        <p:nvSpPr>
          <p:cNvPr id="8" name="Shape 5"/>
          <p:cNvSpPr/>
          <p:nvPr/>
        </p:nvSpPr>
        <p:spPr>
          <a:xfrm>
            <a:off x="3200400" y="777240"/>
            <a:ext cx="2697480" cy="1828800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4992" y="941832"/>
            <a:ext cx="347472" cy="347472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3794760" y="896112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Climate Change Denial</a:t>
            </a:r>
            <a:endParaRPr lang="en-US" sz="1150" dirty="0"/>
          </a:p>
        </p:txBody>
      </p:sp>
      <p:sp>
        <p:nvSpPr>
          <p:cNvPr id="11" name="Text 7"/>
          <p:cNvSpPr/>
          <p:nvPr/>
        </p:nvSpPr>
        <p:spPr>
          <a:xfrm>
            <a:off x="3337560" y="1371600"/>
            <a:ext cx="2423160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97% scientific consensus ignored by large populations due to inability to evaluate evidence.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6080760" y="777240"/>
            <a:ext cx="2697480" cy="1828800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5352" y="941832"/>
            <a:ext cx="347472" cy="347472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6675120" y="896112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Uninformed Voting</a:t>
            </a:r>
            <a:endParaRPr lang="en-US" sz="1150" dirty="0"/>
          </a:p>
        </p:txBody>
      </p:sp>
      <p:sp>
        <p:nvSpPr>
          <p:cNvPr id="15" name="Text 10"/>
          <p:cNvSpPr/>
          <p:nvPr/>
        </p:nvSpPr>
        <p:spPr>
          <a:xfrm>
            <a:off x="6217920" y="1371600"/>
            <a:ext cx="2423160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Voters unable to assess science-based policy elect leaders who defund research and ignore evidence.</a:t>
            </a:r>
            <a:endParaRPr lang="en-US" sz="1050" dirty="0"/>
          </a:p>
        </p:txBody>
      </p:sp>
      <p:sp>
        <p:nvSpPr>
          <p:cNvPr id="16" name="Shape 11"/>
          <p:cNvSpPr/>
          <p:nvPr/>
        </p:nvSpPr>
        <p:spPr>
          <a:xfrm>
            <a:off x="320040" y="2834640"/>
            <a:ext cx="2697480" cy="1828800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632" y="2999232"/>
            <a:ext cx="347472" cy="347472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914400" y="2953512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Mental Health Myths</a:t>
            </a:r>
            <a:endParaRPr lang="en-US" sz="1150" dirty="0"/>
          </a:p>
        </p:txBody>
      </p:sp>
      <p:sp>
        <p:nvSpPr>
          <p:cNvPr id="19" name="Text 13"/>
          <p:cNvSpPr/>
          <p:nvPr/>
        </p:nvSpPr>
        <p:spPr>
          <a:xfrm>
            <a:off x="457200" y="3429000"/>
            <a:ext cx="2423160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Pseudoscience and health misinformation cause real harm when people forgo effective treatments.</a:t>
            </a:r>
            <a:endParaRPr lang="en-US" sz="1050" dirty="0"/>
          </a:p>
        </p:txBody>
      </p:sp>
      <p:sp>
        <p:nvSpPr>
          <p:cNvPr id="20" name="Shape 14"/>
          <p:cNvSpPr/>
          <p:nvPr/>
        </p:nvSpPr>
        <p:spPr>
          <a:xfrm>
            <a:off x="3200400" y="2834640"/>
            <a:ext cx="2697480" cy="1828800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64992" y="2999232"/>
            <a:ext cx="347472" cy="347472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3794760" y="2953512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Misinformation Spread</a:t>
            </a:r>
            <a:endParaRPr lang="en-US" sz="1150" dirty="0"/>
          </a:p>
        </p:txBody>
      </p:sp>
      <p:sp>
        <p:nvSpPr>
          <p:cNvPr id="23" name="Text 16"/>
          <p:cNvSpPr/>
          <p:nvPr/>
        </p:nvSpPr>
        <p:spPr>
          <a:xfrm>
            <a:off x="3337560" y="3429000"/>
            <a:ext cx="2423160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without science literacy are 3x more likely to share false health information online.</a:t>
            </a:r>
            <a:endParaRPr lang="en-US" sz="1050" dirty="0"/>
          </a:p>
        </p:txBody>
      </p:sp>
      <p:sp>
        <p:nvSpPr>
          <p:cNvPr id="24" name="Shape 17"/>
          <p:cNvSpPr/>
          <p:nvPr/>
        </p:nvSpPr>
        <p:spPr>
          <a:xfrm>
            <a:off x="6080760" y="2834640"/>
            <a:ext cx="2697480" cy="1828800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pic>
        <p:nvPicPr>
          <p:cNvPr id="25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45352" y="2999232"/>
            <a:ext cx="347472" cy="347472"/>
          </a:xfrm>
          <a:prstGeom prst="rect">
            <a:avLst/>
          </a:prstGeom>
        </p:spPr>
      </p:pic>
      <p:sp>
        <p:nvSpPr>
          <p:cNvPr id="26" name="Text 18"/>
          <p:cNvSpPr/>
          <p:nvPr/>
        </p:nvSpPr>
        <p:spPr>
          <a:xfrm>
            <a:off x="6675120" y="2953512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Workforce Gaps</a:t>
            </a:r>
            <a:endParaRPr lang="en-US" sz="1150" dirty="0"/>
          </a:p>
        </p:txBody>
      </p:sp>
      <p:sp>
        <p:nvSpPr>
          <p:cNvPr id="27" name="Text 19"/>
          <p:cNvSpPr/>
          <p:nvPr/>
        </p:nvSpPr>
        <p:spPr>
          <a:xfrm>
            <a:off x="6217920" y="3429000"/>
            <a:ext cx="2423160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STEM fields face critical shortages as science-averse education systems fail to develop talent.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SCIENCE LITERACY: PISA SCORES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365760" y="777240"/>
          <a:ext cx="5943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/>
          <p:cNvSpPr/>
          <p:nvPr/>
        </p:nvSpPr>
        <p:spPr>
          <a:xfrm>
            <a:off x="6583680" y="914400"/>
            <a:ext cx="2286000" cy="1143000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6" name="Text 3"/>
          <p:cNvSpPr/>
          <p:nvPr/>
        </p:nvSpPr>
        <p:spPr>
          <a:xfrm>
            <a:off x="6675120" y="96012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 pt</a:t>
            </a:r>
            <a:endParaRPr lang="en-US" sz="3200" dirty="0"/>
          </a:p>
        </p:txBody>
      </p:sp>
      <p:sp>
        <p:nvSpPr>
          <p:cNvPr id="7" name="Text 4"/>
          <p:cNvSpPr/>
          <p:nvPr/>
        </p:nvSpPr>
        <p:spPr>
          <a:xfrm>
            <a:off x="6675120" y="1463040"/>
            <a:ext cx="2103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gap between top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bottom OECD nations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6583680" y="2240280"/>
            <a:ext cx="2286000" cy="1143000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9" name="Text 6"/>
          <p:cNvSpPr/>
          <p:nvPr/>
        </p:nvSpPr>
        <p:spPr>
          <a:xfrm>
            <a:off x="6675120" y="22860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#12</a:t>
            </a:r>
            <a:endParaRPr lang="en-US" sz="3200" dirty="0"/>
          </a:p>
        </p:txBody>
      </p:sp>
      <p:sp>
        <p:nvSpPr>
          <p:cNvPr id="10" name="Text 7"/>
          <p:cNvSpPr/>
          <p:nvPr/>
        </p:nvSpPr>
        <p:spPr>
          <a:xfrm>
            <a:off x="6675120" y="2788920"/>
            <a:ext cx="2103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U.S. ranking among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OECD countries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6583680" y="3566160"/>
            <a:ext cx="2286000" cy="1143000"/>
          </a:xfrm>
          <a:prstGeom prst="rect">
            <a:avLst/>
          </a:prstGeom>
          <a:solidFill>
            <a:srgbClr val="FEF3C7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2" name="Text 9"/>
          <p:cNvSpPr/>
          <p:nvPr/>
        </p:nvSpPr>
        <p:spPr>
          <a:xfrm>
            <a:off x="6675120" y="361188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EF44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↓8%</a:t>
            </a:r>
            <a:endParaRPr lang="en-US" sz="3200" dirty="0"/>
          </a:p>
        </p:txBody>
      </p:sp>
      <p:sp>
        <p:nvSpPr>
          <p:cNvPr id="13" name="Text 10"/>
          <p:cNvSpPr/>
          <p:nvPr/>
        </p:nvSpPr>
        <p:spPr>
          <a:xfrm>
            <a:off x="6675120" y="4114800"/>
            <a:ext cx="2103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U.S. science scores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since 2018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32240"/>
          </a:solidFill>
          <a:ln w="12700">
            <a:solidFill>
              <a:srgbClr val="13224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EDUCATION GAP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777240"/>
            <a:ext cx="4297680" cy="4069080"/>
          </a:xfrm>
          <a:prstGeom prst="rect">
            <a:avLst/>
          </a:prstGeom>
          <a:solidFill>
            <a:srgbClr val="132240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5" name="Text 3"/>
          <p:cNvSpPr/>
          <p:nvPr/>
        </p:nvSpPr>
        <p:spPr>
          <a:xfrm>
            <a:off x="548640" y="86868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Science Education Fails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1417320"/>
            <a:ext cx="39319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Rote memorization over critical thinking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training in reading scientific papers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Pseudoscience not addressed or debunked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Statistics and data interpretation absent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presented as settled facts, not process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Underfunded schools produce uneven outcomes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training lacks pedagogical depth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4846320" y="777240"/>
            <a:ext cx="3931920" cy="4069080"/>
          </a:xfrm>
          <a:prstGeom prst="rect">
            <a:avLst/>
          </a:prstGeom>
          <a:solidFill>
            <a:srgbClr val="0D9488">
              <a:alpha val="15000"/>
            </a:srgbClr>
          </a:solidFill>
          <a:ln w="1905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8" name="Text 6"/>
          <p:cNvSpPr/>
          <p:nvPr/>
        </p:nvSpPr>
        <p:spPr>
          <a:xfrm>
            <a:off x="5029200" y="868680"/>
            <a:ext cx="3566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Effective Science Education Looks Like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029200" y="1463040"/>
            <a:ext cx="356616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Inquiry-based, hands-on learning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Explicit media literacy + fact-checking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Statistical reasoning taught early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Philosophy of science included in curriculum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research papers as primary sources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Cross-disciplinary STEM integration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Community-connected science projects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IN SCIENCE: ERODING FOUNDATIONS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365760" y="777240"/>
          <a:ext cx="5303520" cy="4069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2"/>
          <p:cNvSpPr/>
          <p:nvPr/>
        </p:nvSpPr>
        <p:spPr>
          <a:xfrm>
            <a:off x="5852160" y="822960"/>
            <a:ext cx="2926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Trust Drivers</a:t>
            </a:r>
            <a:endParaRPr lang="en-US" sz="1400" dirty="0"/>
          </a:p>
        </p:txBody>
      </p:sp>
      <p:sp>
        <p:nvSpPr>
          <p:cNvPr id="6" name="Shape 3"/>
          <p:cNvSpPr/>
          <p:nvPr/>
        </p:nvSpPr>
        <p:spPr>
          <a:xfrm>
            <a:off x="5806440" y="1325880"/>
            <a:ext cx="3017520" cy="749808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7" name="Shape 4"/>
          <p:cNvSpPr/>
          <p:nvPr/>
        </p:nvSpPr>
        <p:spPr>
          <a:xfrm>
            <a:off x="5806440" y="1325880"/>
            <a:ext cx="64008" cy="749808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8" name="Text 5"/>
          <p:cNvSpPr/>
          <p:nvPr/>
        </p:nvSpPr>
        <p:spPr>
          <a:xfrm>
            <a:off x="5943600" y="136245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 Hype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5943600" y="1627632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Overpromising results creates backlash when studies fail to replicate</a:t>
            </a:r>
            <a:endParaRPr lang="en-US" sz="950" dirty="0"/>
          </a:p>
        </p:txBody>
      </p:sp>
      <p:sp>
        <p:nvSpPr>
          <p:cNvPr id="10" name="Shape 7"/>
          <p:cNvSpPr/>
          <p:nvPr/>
        </p:nvSpPr>
        <p:spPr>
          <a:xfrm>
            <a:off x="5806440" y="2194560"/>
            <a:ext cx="3017520" cy="749808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1" name="Shape 8"/>
          <p:cNvSpPr/>
          <p:nvPr/>
        </p:nvSpPr>
        <p:spPr>
          <a:xfrm>
            <a:off x="5806440" y="2194560"/>
            <a:ext cx="64008" cy="74980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2" name="Text 9"/>
          <p:cNvSpPr/>
          <p:nvPr/>
        </p:nvSpPr>
        <p:spPr>
          <a:xfrm>
            <a:off x="5943600" y="223113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Politicization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5943600" y="2496312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treated as a partisan weapon rather than a shared method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5806440" y="3063240"/>
            <a:ext cx="3017520" cy="749808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5" name="Shape 12"/>
          <p:cNvSpPr/>
          <p:nvPr/>
        </p:nvSpPr>
        <p:spPr>
          <a:xfrm>
            <a:off x="5806440" y="3063240"/>
            <a:ext cx="64008" cy="749808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6" name="Text 13"/>
          <p:cNvSpPr/>
          <p:nvPr/>
        </p:nvSpPr>
        <p:spPr>
          <a:xfrm>
            <a:off x="5943600" y="309981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Celebrity Influence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5943600" y="3364992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Anti-vaccine stars reach millions more than peer-reviewed journals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5806440" y="3931920"/>
            <a:ext cx="3017520" cy="749808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9" name="Shape 16"/>
          <p:cNvSpPr/>
          <p:nvPr/>
        </p:nvSpPr>
        <p:spPr>
          <a:xfrm>
            <a:off x="5806440" y="3931920"/>
            <a:ext cx="64008" cy="74980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20" name="Text 17"/>
          <p:cNvSpPr/>
          <p:nvPr/>
        </p:nvSpPr>
        <p:spPr>
          <a:xfrm>
            <a:off x="5943600" y="396849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Institutional Failure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5943600" y="4233672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Retracted studies and undisclosed conflicts damage credibility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32240"/>
          </a:solidFill>
          <a:ln w="12700">
            <a:solidFill>
              <a:srgbClr val="13224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MISINFORMATION ECOSYSTEM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274320" y="822960"/>
            <a:ext cx="1691640" cy="1005840"/>
          </a:xfrm>
          <a:prstGeom prst="rect">
            <a:avLst/>
          </a:prstGeom>
          <a:solidFill>
            <a:srgbClr val="EF4444">
              <a:alpha val="85000"/>
            </a:srgbClr>
          </a:solidFill>
          <a:ln w="25400">
            <a:solidFill>
              <a:srgbClr val="EF444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5" name="Text 3"/>
          <p:cNvSpPr/>
          <p:nvPr/>
        </p:nvSpPr>
        <p:spPr>
          <a:xfrm>
            <a:off x="320040" y="822960"/>
            <a:ext cx="1600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Science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Literacy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1984248" y="1261872"/>
            <a:ext cx="457200" cy="73152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7" name="Shape 5"/>
          <p:cNvSpPr/>
          <p:nvPr/>
        </p:nvSpPr>
        <p:spPr>
          <a:xfrm>
            <a:off x="2194560" y="822960"/>
            <a:ext cx="1691640" cy="1005840"/>
          </a:xfrm>
          <a:prstGeom prst="rect">
            <a:avLst/>
          </a:prstGeom>
          <a:solidFill>
            <a:srgbClr val="F59E0B">
              <a:alpha val="85000"/>
            </a:srgbClr>
          </a:solidFill>
          <a:ln w="2540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8" name="Text 6"/>
          <p:cNvSpPr/>
          <p:nvPr/>
        </p:nvSpPr>
        <p:spPr>
          <a:xfrm>
            <a:off x="2240280" y="822960"/>
            <a:ext cx="1600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Inability to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Evaluate Claims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904488" y="1261872"/>
            <a:ext cx="457200" cy="73152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0" name="Shape 8"/>
          <p:cNvSpPr/>
          <p:nvPr/>
        </p:nvSpPr>
        <p:spPr>
          <a:xfrm>
            <a:off x="4114800" y="822960"/>
            <a:ext cx="1691640" cy="1005840"/>
          </a:xfrm>
          <a:prstGeom prst="rect">
            <a:avLst/>
          </a:prstGeom>
          <a:solidFill>
            <a:srgbClr val="F59E0B">
              <a:alpha val="85000"/>
            </a:srgbClr>
          </a:solidFill>
          <a:ln w="2540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1" name="Text 9"/>
          <p:cNvSpPr/>
          <p:nvPr/>
        </p:nvSpPr>
        <p:spPr>
          <a:xfrm>
            <a:off x="4160520" y="822960"/>
            <a:ext cx="1600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Susceptibility to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Misinformation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824728" y="1261872"/>
            <a:ext cx="457200" cy="73152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3" name="Shape 11"/>
          <p:cNvSpPr/>
          <p:nvPr/>
        </p:nvSpPr>
        <p:spPr>
          <a:xfrm>
            <a:off x="6035040" y="822960"/>
            <a:ext cx="1691640" cy="1005840"/>
          </a:xfrm>
          <a:prstGeom prst="rect">
            <a:avLst/>
          </a:prstGeom>
          <a:solidFill>
            <a:srgbClr val="EF4444">
              <a:alpha val="85000"/>
            </a:srgbClr>
          </a:solidFill>
          <a:ln w="25400">
            <a:solidFill>
              <a:srgbClr val="EF444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4" name="Text 12"/>
          <p:cNvSpPr/>
          <p:nvPr/>
        </p:nvSpPr>
        <p:spPr>
          <a:xfrm>
            <a:off x="6080760" y="822960"/>
            <a:ext cx="1600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Spread &amp;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Amplification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744968" y="1261872"/>
            <a:ext cx="457200" cy="73152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6" name="Shape 14"/>
          <p:cNvSpPr/>
          <p:nvPr/>
        </p:nvSpPr>
        <p:spPr>
          <a:xfrm>
            <a:off x="7955280" y="822960"/>
            <a:ext cx="1691640" cy="1005840"/>
          </a:xfrm>
          <a:prstGeom prst="rect">
            <a:avLst/>
          </a:prstGeom>
          <a:solidFill>
            <a:srgbClr val="EF4444">
              <a:alpha val="85000"/>
            </a:srgbClr>
          </a:solidFill>
          <a:ln w="25400">
            <a:solidFill>
              <a:srgbClr val="EF444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7" name="Text 15"/>
          <p:cNvSpPr/>
          <p:nvPr/>
        </p:nvSpPr>
        <p:spPr>
          <a:xfrm>
            <a:off x="8001000" y="822960"/>
            <a:ext cx="1600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2057400"/>
            <a:ext cx="8412480" cy="868680"/>
          </a:xfrm>
          <a:prstGeom prst="rect">
            <a:avLst/>
          </a:prstGeom>
          <a:solidFill>
            <a:srgbClr val="132240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9" name="Text 17"/>
          <p:cNvSpPr/>
          <p:nvPr/>
        </p:nvSpPr>
        <p:spPr>
          <a:xfrm>
            <a:off x="548640" y="2112264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COVID-19 Infodemic — 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2468880" y="2112264"/>
            <a:ext cx="61264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declared an 'infodemic' in 2020. False cures, denial, and conspiracy theories directly cost lives. Countries with higher science literacy had better compliance and outcomes.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65760" y="3063240"/>
            <a:ext cx="8412480" cy="868680"/>
          </a:xfrm>
          <a:prstGeom prst="rect">
            <a:avLst/>
          </a:prstGeom>
          <a:solidFill>
            <a:srgbClr val="132240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22" name="Text 20"/>
          <p:cNvSpPr/>
          <p:nvPr/>
        </p:nvSpPr>
        <p:spPr>
          <a:xfrm>
            <a:off x="548640" y="3118104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Flat Earth &amp; Moon Landing Denial — 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2468880" y="3118104"/>
            <a:ext cx="61264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34% of young Americans in a 2022 survey couldn't confirm the Earth is round with confidence — signaling fundamental breakdowns in science education.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365760" y="4069080"/>
            <a:ext cx="8412480" cy="868680"/>
          </a:xfrm>
          <a:prstGeom prst="rect">
            <a:avLst/>
          </a:prstGeom>
          <a:solidFill>
            <a:srgbClr val="132240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25" name="Text 23"/>
          <p:cNvSpPr/>
          <p:nvPr/>
        </p:nvSpPr>
        <p:spPr>
          <a:xfrm>
            <a:off x="548640" y="4123944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Supplement &amp; Wellness Industry — 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2468880" y="4123944"/>
            <a:ext cx="61264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$177B global industry thrives on science illiteracy. 80% of products lack peer-reviewed efficacy evidence, yet low science literacy leaves consumers unable to evaluate claims.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ECONOMIC &amp; INNOVATION IMPERATIVE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365760" y="777240"/>
          <a:ext cx="5303520" cy="4069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/>
          <p:cNvSpPr/>
          <p:nvPr/>
        </p:nvSpPr>
        <p:spPr>
          <a:xfrm>
            <a:off x="5943600" y="822960"/>
            <a:ext cx="2834640" cy="1188720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6" name="Text 3"/>
          <p:cNvSpPr/>
          <p:nvPr/>
        </p:nvSpPr>
        <p:spPr>
          <a:xfrm>
            <a:off x="6035040" y="86868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$8.5T</a:t>
            </a:r>
            <a:endParaRPr lang="en-US" sz="3800" dirty="0"/>
          </a:p>
        </p:txBody>
      </p:sp>
      <p:sp>
        <p:nvSpPr>
          <p:cNvPr id="7" name="Text 4"/>
          <p:cNvSpPr/>
          <p:nvPr/>
        </p:nvSpPr>
        <p:spPr>
          <a:xfrm>
            <a:off x="6035040" y="1490472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STEM economy value by 2030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5943600" y="2194560"/>
            <a:ext cx="2834640" cy="1188720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9" name="Text 6"/>
          <p:cNvSpPr/>
          <p:nvPr/>
        </p:nvSpPr>
        <p:spPr>
          <a:xfrm>
            <a:off x="6035040" y="224028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2.4M</a:t>
            </a:r>
            <a:endParaRPr lang="en-US" sz="3800" dirty="0"/>
          </a:p>
        </p:txBody>
      </p:sp>
      <p:sp>
        <p:nvSpPr>
          <p:cNvPr id="10" name="Text 7"/>
          <p:cNvSpPr/>
          <p:nvPr/>
        </p:nvSpPr>
        <p:spPr>
          <a:xfrm>
            <a:off x="6035040" y="2862072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Unfilled STEM jobs in the U.S. today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5943600" y="3566160"/>
            <a:ext cx="2834640" cy="1188720"/>
          </a:xfrm>
          <a:prstGeom prst="rect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2" name="Text 9"/>
          <p:cNvSpPr/>
          <p:nvPr/>
        </p:nvSpPr>
        <p:spPr>
          <a:xfrm>
            <a:off x="6035040" y="361188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3×</a:t>
            </a:r>
            <a:endParaRPr lang="en-US" sz="3800" dirty="0"/>
          </a:p>
        </p:txBody>
      </p:sp>
      <p:sp>
        <p:nvSpPr>
          <p:cNvPr id="13" name="Text 10"/>
          <p:cNvSpPr/>
          <p:nvPr/>
        </p:nvSpPr>
        <p:spPr>
          <a:xfrm>
            <a:off x="6035040" y="4233672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lifetime earnings for STEM graduates vs. average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1181</Words>
  <Application>Microsoft Office PowerPoint</Application>
  <PresentationFormat>On-screen Show (16:9)</PresentationFormat>
  <Paragraphs>189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Importance of Science Literacy and Education</dc:title>
  <dc:subject>PptxGenJS Presentation</dc:subject>
  <dc:creator>PptxGenJS</dc:creator>
  <cp:lastModifiedBy>Ian James</cp:lastModifiedBy>
  <cp:revision>1</cp:revision>
  <dcterms:created xsi:type="dcterms:W3CDTF">2026-05-02T18:54:21Z</dcterms:created>
  <dcterms:modified xsi:type="dcterms:W3CDTF">2026-05-02T18:56:17Z</dcterms:modified>
</cp:coreProperties>
</file>