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1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3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0D1F3C"/>
                </a:solidFill>
                <a:latin typeface="Arial"/>
              </a:defRPr>
            </a:pPr>
            <a:r>
              <a:rPr sz="1100" b="0" i="0" u="none" strike="noStrike">
                <a:solidFill>
                  <a:srgbClr val="0D1F3C"/>
                </a:solidFill>
                <a:latin typeface="Arial"/>
              </a:rPr>
              <a:t>% of U.S. Adults Who Trust Scientists 'A Lot'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Trust scientists 'a lot'</c:v>
                </c:pt>
              </c:strCache>
            </c:strRef>
          </c:tx>
          <c:spPr>
            <a:solidFill>
              <a:srgbClr val="1A4B8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0D1F3C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2016</c:v>
                  </c:pt>
                  <c:pt idx="1">
                    <c:v>2019</c:v>
                  </c:pt>
                  <c:pt idx="2">
                    <c:v>2021</c:v>
                  </c:pt>
                  <c:pt idx="3">
                    <c:v>2023</c:v>
                  </c:pt>
                  <c:pt idx="4">
                    <c:v>2024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44</c:v>
                </c:pt>
                <c:pt idx="1">
                  <c:v>55</c:v>
                </c:pt>
                <c:pt idx="2">
                  <c:v>39</c:v>
                </c:pt>
                <c:pt idx="3">
                  <c:v>32</c:v>
                </c:pt>
                <c:pt idx="4">
                  <c:v>28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0D1F3C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5568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4A556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r>
              <a:rPr sz="1100" b="0" i="0" u="none" strike="noStrike">
                <a:solidFill>
                  <a:srgbClr val="FFFFFF"/>
                </a:solidFill>
                <a:latin typeface="Arial"/>
              </a:rPr>
              <a:t>U.S. Reported Measles Cases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U.S. Measles Cases</c:v>
                </c:pt>
              </c:strCache>
            </c:strRef>
          </c:tx>
          <c:spPr>
            <a:solidFill>
              <a:srgbClr val="C0392B"/>
            </a:solidFill>
            <a:ln w="38100" cap="flat">
              <a:solidFill>
                <a:srgbClr val="C0392B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C0392B"/>
              </a:solidFill>
              <a:ln w="9525" cap="flat">
                <a:solidFill>
                  <a:srgbClr val="C0392B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Sheet1!$A$2:$A$8</c:f>
              <c:multiLvlStrCache>
                <c:ptCount val="7"/>
                <c:lvl>
                  <c:pt idx="0">
                    <c:v>2000</c:v>
                  </c:pt>
                  <c:pt idx="1">
                    <c:v>2005</c:v>
                  </c:pt>
                  <c:pt idx="2">
                    <c:v>2010</c:v>
                  </c:pt>
                  <c:pt idx="3">
                    <c:v>2014</c:v>
                  </c:pt>
                  <c:pt idx="4">
                    <c:v>2019</c:v>
                  </c:pt>
                  <c:pt idx="5">
                    <c:v>2023</c:v>
                  </c:pt>
                  <c:pt idx="6">
                    <c:v>2025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86</c:v>
                </c:pt>
                <c:pt idx="1">
                  <c:v>66</c:v>
                </c:pt>
                <c:pt idx="2">
                  <c:v>63</c:v>
                </c:pt>
                <c:pt idx="3">
                  <c:v>667</c:v>
                </c:pt>
                <c:pt idx="4">
                  <c:v>1282</c:v>
                </c:pt>
                <c:pt idx="5">
                  <c:v>146</c:v>
                </c:pt>
                <c:pt idx="6">
                  <c:v>800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FA3BF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A4B8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8FA3BF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D1F3C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FFFFFF"/>
                </a:solidFill>
                <a:latin typeface="Arial"/>
              </a:defRPr>
            </a:pPr>
            <a:r>
              <a:rPr sz="1100" b="0" i="0" u="none" strike="noStrike">
                <a:solidFill>
                  <a:srgbClr val="FFFFFF"/>
                </a:solidFill>
                <a:latin typeface="Arial"/>
              </a:rPr>
              <a:t>Global Vaccine Confidence (2024 Wellcome Trust)</a:t>
            </a: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Vaccine Confidence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028090"/>
              </a:solidFill>
              <a:effectLst/>
            </c:spPr>
          </c:dPt>
          <c:dPt>
            <c:idx val="1"/>
            <c:bubble3D val="0"/>
            <c:spPr>
              <a:solidFill>
                <a:srgbClr val="1A7A7A"/>
              </a:solidFill>
              <a:effectLst/>
            </c:spPr>
          </c:dPt>
          <c:dPt>
            <c:idx val="2"/>
            <c:bubble3D val="0"/>
            <c:spPr>
              <a:solidFill>
                <a:srgbClr val="E8A020"/>
              </a:solidFill>
              <a:effectLst/>
            </c:spPr>
          </c:dPt>
          <c:dPt>
            <c:idx val="3"/>
            <c:bubble3D val="0"/>
            <c:spPr>
              <a:solidFill>
                <a:srgbClr val="C0392B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High confidence</c:v>
                </c:pt>
                <c:pt idx="1">
                  <c:v>Moderate</c:v>
                </c:pt>
                <c:pt idx="2">
                  <c:v>Low/Hesitant</c:v>
                </c:pt>
                <c:pt idx="3">
                  <c:v>Strongly opposed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43</c:v>
                </c:pt>
                <c:pt idx="1">
                  <c:v>31</c:v>
                </c:pt>
                <c:pt idx="2">
                  <c:v>18</c:v>
                </c:pt>
                <c:pt idx="3">
                  <c:v>8</c:v>
                </c:pt>
              </c:numCache>
            </c:numRef>
          </c:val>
        </c:ser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FFFFFF"/>
              </a:solidFill>
            </a:defRPr>
          </a:pPr>
          <a:endParaRPr lang="en-US"/>
        </a:p>
      </c:txPr>
    </c:legend>
    <c:plotVisOnly val="1"/>
    <c:dispBlanksAs val="span"/>
  </c:chart>
  <c:spPr>
    <a:solidFill>
      <a:srgbClr val="0D1F3C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7315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822960"/>
            <a:ext cx="68580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VACCINES &amp;</a:t>
            </a:r>
            <a:endParaRPr lang="en-US" sz="4400" dirty="0"/>
          </a:p>
          <a:p>
            <a:pPr algn="l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WAR ON SCIENCE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02920" y="3108960"/>
            <a:ext cx="6858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Antiscience Movements Threaten Public Health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02920" y="4617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Research-Based Overview  |  2024–2025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1A4B8C">
              <a:alpha val="30000"/>
            </a:srgbClr>
          </a:solidFill>
          <a:ln w="12700">
            <a:solidFill>
              <a:srgbClr val="1A4B8C">
                <a:alpha val="5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645920"/>
            <a:ext cx="2011680" cy="2011680"/>
          </a:xfrm>
          <a:prstGeom prst="ellipse">
            <a:avLst/>
          </a:prstGeom>
          <a:solidFill>
            <a:srgbClr val="C0392B">
              <a:alpha val="40000"/>
            </a:srgbClr>
          </a:solidFill>
          <a:ln w="12700">
            <a:solidFill>
              <a:srgbClr val="C0392B">
                <a:alpha val="6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583680" y="2743200"/>
            <a:ext cx="1097280" cy="1097280"/>
          </a:xfrm>
          <a:prstGeom prst="ellipse">
            <a:avLst/>
          </a:prstGeom>
          <a:solidFill>
            <a:srgbClr val="1A7A7A">
              <a:alpha val="50000"/>
            </a:srgbClr>
          </a:solidFill>
          <a:ln w="12700">
            <a:solidFill>
              <a:srgbClr val="1A7A7A">
                <a:alpha val="7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EROSION: THE POLICY CRISIS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Antiscience has moved from the internet into the halls of power.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25880"/>
            <a:ext cx="2697480" cy="59436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32588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NIH / NSF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29768" y="20116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~$4 billion in research grant terminations (2025)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29768" y="288036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safety and infectious disease programs defunded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9768" y="374904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advisory committee on vaccines disbanded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0" y="132588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0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325880"/>
            <a:ext cx="2697480" cy="5943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32588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HHS / RFK Jr.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310128" y="20116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HHS Secretary publicly cast doubt on vaccine safety data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310128" y="288036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"Vaccine choice" rhetoric elevated in federal messaging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310128" y="374904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schedule review initiated without scientific basis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80760" y="1325880"/>
            <a:ext cx="269748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80760" y="1325880"/>
            <a:ext cx="2697480" cy="5943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80760" y="1325880"/>
            <a:ext cx="2697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NOAA / EPA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190488" y="201168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Climate and environmental science teams dismantled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190488" y="288036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DOGE-driven staff cuts at CDC, FDA, USDA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90488" y="3749040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Science-based websites taken offline or scrubbed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actions set precedents that undermine the independence of science from political influence.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CONTEXT: NOT JUST A U.S. PROBLEM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hesitancy is one of WHO's Top 10 Global Health Threats.</a:t>
            </a:r>
            <a:endParaRPr lang="en-US" sz="135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365760" y="1280160"/>
          <a:ext cx="4114800" cy="3291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4846320" y="1353312"/>
            <a:ext cx="3977640" cy="74980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983480" y="13898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🇫🇷 France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4983480" y="1664208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41% expressed doubts about vaccine safety in pre-COVID surveys; largest hesitancy in developed world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4846320" y="2267712"/>
            <a:ext cx="3977640" cy="74980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983480" y="23042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🇵🇭 Philippines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4983480" y="2578608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Dengvaxia controversy in 2017 triggered dramatic trust collapse; measles and polio surged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846320" y="3182112"/>
            <a:ext cx="3977640" cy="74980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9834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🇺🇦 Ukraine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983480" y="3493008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Wartime disruption of immunization programs risks post-conflict disease outbreaks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4846320" y="4096512"/>
            <a:ext cx="3977640" cy="749808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4983480" y="41330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Sub-Saharan Africa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4983480" y="4407408"/>
            <a:ext cx="3703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Colonial medical history + limited access + misinformation combine to reduce uptake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PSYCHOLOGY OF SCIENCE DENIAL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why smart people reject evidence is key to changing minds.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4632" y="137160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Confirmation Bias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84632" y="170078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seek information that confirms pre-existing beliefs and dismiss contradictory evidence, regardless of quality.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09160" y="129844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09160" y="129844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73752" y="137160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Authority Distrust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73752" y="170078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 betrayals by institutions (Tuskegee, opioid crisis) legitimize skepticism; this extends to all official health guidance.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248716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48716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4632" y="25603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Proportionality Bias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84632" y="288950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events (pandemics, autism) feel like they require big explanations — conspiracy theories fill the gap better than probability.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09160" y="248716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48716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73752" y="25603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Omission Neglect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73752" y="288950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focus on vaccine side effects they can name but fail to weigh the far larger risks of the diseases vaccines prevent.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67588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" y="367588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4632" y="3749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Identity-Protective Cognition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4632" y="407822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refusal becomes a tribal identity marker; changing one's mind feels like a betrayal of community.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09160" y="3675888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3675888"/>
            <a:ext cx="73152" cy="105156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73752" y="374904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'Natural' Fallacy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873752" y="4078224"/>
            <a:ext cx="3840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immunity or 'natural' products feel inherently safer, regardless of evidence — a persistent cognitive shortcut.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WORKS: EVIDENCE-BASED STRATEGIES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shows these approaches move the needle on vaccine confidence: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20040" y="1298448"/>
            <a:ext cx="4069080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98448"/>
            <a:ext cx="566928" cy="1627632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298448"/>
            <a:ext cx="566928" cy="1627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78408" y="138988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Motivational Interviewing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978408" y="1719072"/>
            <a:ext cx="32918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Effectiveness: High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78408" y="1956816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Non-confrontational conversations that meet people where they are. Asking questions rather than lecturing increases uptake by 15–30% in trials.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1298448"/>
            <a:ext cx="4069080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1A4B8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298448"/>
            <a:ext cx="566928" cy="162763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298448"/>
            <a:ext cx="566928" cy="1627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321808" y="138988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 Messenger Networks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321808" y="1719072"/>
            <a:ext cx="32918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Effectiveness: High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321808" y="1956816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leaders, faith institutions, and family doctors are more persuasive than government or media. Peer-to-peer outreach is highly effective in hesitant communities.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" y="3081528"/>
            <a:ext cx="4069080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3081528"/>
            <a:ext cx="566928" cy="1627632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3081528"/>
            <a:ext cx="566928" cy="1627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78408" y="317296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Prebunking (Inoculation Theory)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978408" y="3502152"/>
            <a:ext cx="32918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Effectiveness: Moderate–High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78408" y="3739896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Exposing people to weakened forms of misinformation arguments before they encounter them. Studies show prebunking is more effective than debunking after the fact.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663440" y="3081528"/>
            <a:ext cx="4069080" cy="1627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8A0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63440" y="3081528"/>
            <a:ext cx="566928" cy="16276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663440" y="3081528"/>
            <a:ext cx="566928" cy="1627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321808" y="317296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Friction / Access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5321808" y="3502152"/>
            <a:ext cx="32918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Effectiveness: High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321808" y="3739896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Convenience matters as much as hesitancy. Mobile clinics, employer-based vaccination, and extended hours dramatically increase rates independent of attitudes.</a:t>
            </a:r>
            <a:endParaRPr lang="en-US" sz="9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TO ACTION: WHAT YOU CAN DO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804672"/>
            <a:ext cx="269748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804672"/>
            <a:ext cx="2697480" cy="566928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80467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Individuals &amp; Families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46304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up to date on vaccinations per CDC/WHO schedule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reliable sources: CDC, WHO, AAP, your physician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30175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corrections with empathy — not condescension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37947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school immunization requirements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154680" y="804672"/>
            <a:ext cx="269748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1A4B8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54680" y="804672"/>
            <a:ext cx="2697480" cy="566928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154680" y="80467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Providers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291840" y="146304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presumptive (not participatory) vaccine recommendations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91840" y="22402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hesitancy with MI techniques — not lectures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91840" y="30175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vaccination seamless and frictionless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91840" y="37947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same-day vaccination at every visit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89320" y="804672"/>
            <a:ext cx="269748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989320" y="804672"/>
            <a:ext cx="2697480" cy="56692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89320" y="804672"/>
            <a:ext cx="2697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&amp; Society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126480" y="146304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funding for CDC, NIH, and public health infrastructure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26480" y="224028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platforms to enforce health misinformation policies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26480" y="301752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Restore and strengthen childhood vaccine mandates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26480" y="3794760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science journalism and media literacy education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470916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Science is not a belief system — it is the best tool humanity has for navigating reality. Defending it is everyone's responsibility.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7315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640080"/>
            <a:ext cx="82296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VACCINES SAVE LIVES.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i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Antiscience costs them.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502920" y="22402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SOURCES &amp; FURTHER READING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67004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Pew Research Center — Public Trust in Scientists (2016–2024)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502920" y="29443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— Vaccine Hesitancy: A Growing Challenge for Immunization Programmes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02920" y="32186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— Measles Cases and Outbreaks 2025 | MMWR Weekly Reports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02920" y="349300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Peter Hotez, MD — 'The Antiscience Movement Is Escalating' (PLOS Biology, 2021)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02920" y="376732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Wakefield et al. (1998) — Retracted from The Lancet, 2010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02920" y="404164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KFF Health Tracking Poll — Vaccine Confidence Survey 2025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02920" y="43159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Wellcome Trust Global Monitor 2024 — Trust in Science and Health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02920" y="459028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pPr indent="0" marL="0">
              <a:buNone/>
            </a:pPr>
            <a:r>
              <a:rPr lang="en-US" sz="950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Inoculation Theory: van der Linden et al., Nature Communications (2022)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02920" y="477316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presentation was prepared for educational purposes based on peer-reviewed research and public health data.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WE'LL COVER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6012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60120" y="10515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Vaccine Achievement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3716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vaccines became one of medicine's greatest triumphs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219456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19456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19456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22860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Rise of Antiscience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2606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Origins, spread, and acceleration of vaccine hesitancy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65760" y="342900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42900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342900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960120" y="352044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Misinformation Narratives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960120" y="38404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Debunking the most persistent myths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846320" y="96012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96012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96012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440680" y="105156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Measles &amp; the Real-World Fallout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40680" y="137160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happens when vaccination rates fall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846320" y="219456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46320" y="219456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46320" y="219456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40680" y="228600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Institutional Erosion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440680" y="260604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cuts, trust collapse, and public health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846320" y="3429000"/>
            <a:ext cx="411480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6E4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3429000"/>
            <a:ext cx="502920" cy="105156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429000"/>
            <a:ext cx="50292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40680" y="352044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Pathways Forward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40680" y="3840480"/>
            <a:ext cx="3383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strategies to rebuild trust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VACCINE ACHIEVEMENT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6E4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Vaccines are among the most successful public health interventions in history.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3931920" cy="1463040"/>
          </a:xfrm>
          <a:prstGeom prst="rect">
            <a:avLst/>
          </a:prstGeom>
          <a:solidFill>
            <a:srgbClr val="EBF4F8"/>
          </a:solidFill>
          <a:ln w="25400">
            <a:solidFill>
              <a:srgbClr val="1A7A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508760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2–3M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02920" y="219456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Lives saved annually by vaccines worldwide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663440" y="1417320"/>
            <a:ext cx="3931920" cy="1463040"/>
          </a:xfrm>
          <a:prstGeom prst="rect">
            <a:avLst/>
          </a:prstGeom>
          <a:solidFill>
            <a:srgbClr val="EBF4F8"/>
          </a:solidFill>
          <a:ln w="25400">
            <a:solidFill>
              <a:srgbClr val="E8A0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663440" y="1508760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99%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4800600" y="219456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U.S. polio cases since vaccine introduction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3063240"/>
            <a:ext cx="3931920" cy="1463040"/>
          </a:xfrm>
          <a:prstGeom prst="rect">
            <a:avLst/>
          </a:prstGeom>
          <a:solidFill>
            <a:srgbClr val="EBF4F8"/>
          </a:solidFill>
          <a:ln w="254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5760" y="3154680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502920" y="384048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Decrease in measles cases in the vaccine era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63440" y="3063240"/>
            <a:ext cx="3931920" cy="1463040"/>
          </a:xfrm>
          <a:prstGeom prst="rect">
            <a:avLst/>
          </a:prstGeom>
          <a:solidFill>
            <a:srgbClr val="EBF4F8"/>
          </a:solidFill>
          <a:ln w="25400">
            <a:solidFill>
              <a:srgbClr val="1A4B8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663440" y="3154680"/>
            <a:ext cx="3931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</a:t>
            </a:r>
            <a:endParaRPr lang="en-US" sz="4200" dirty="0"/>
          </a:p>
        </p:txBody>
      </p:sp>
      <p:sp>
        <p:nvSpPr>
          <p:cNvPr id="16" name="Text 14"/>
          <p:cNvSpPr/>
          <p:nvPr/>
        </p:nvSpPr>
        <p:spPr>
          <a:xfrm>
            <a:off x="4800600" y="384048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smallpox was eradicated — the first human disease eliminated by vaccination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VACCINES WORK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Vaccines train the immune system to recognize and fight specific pathogens — without causing disease.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822960" y="1417320"/>
            <a:ext cx="1097280" cy="1097280"/>
          </a:xfrm>
          <a:prstGeom prst="ellipse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4173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920240"/>
            <a:ext cx="457200" cy="0"/>
          </a:xfrm>
          <a:prstGeom prst="line">
            <a:avLst/>
          </a:prstGeom>
          <a:noFill/>
          <a:ln w="25400">
            <a:solidFill>
              <a:srgbClr val="8FA3B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269748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Exposure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0040" y="3063240"/>
            <a:ext cx="20116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 introduces harmless antigen (weakened/inactivated pathogen or mRNA instructions)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971800" y="1417320"/>
            <a:ext cx="1097280" cy="1097280"/>
          </a:xfrm>
          <a:prstGeom prst="ellipse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71800" y="14173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4251960" y="1920240"/>
            <a:ext cx="457200" cy="0"/>
          </a:xfrm>
          <a:prstGeom prst="line">
            <a:avLst/>
          </a:prstGeom>
          <a:noFill/>
          <a:ln w="25400">
            <a:solidFill>
              <a:srgbClr val="8FA3B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468880" y="269748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468880" y="3063240"/>
            <a:ext cx="20116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Immune system identifies the antigen as foreign and mounts a response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120640" y="1417320"/>
            <a:ext cx="1097280" cy="10972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20640" y="14173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6400800" y="1920240"/>
            <a:ext cx="457200" cy="0"/>
          </a:xfrm>
          <a:prstGeom prst="line">
            <a:avLst/>
          </a:prstGeom>
          <a:noFill/>
          <a:ln w="25400">
            <a:solidFill>
              <a:srgbClr val="8FA3B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17720" y="269748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17720" y="3063240"/>
            <a:ext cx="20116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Body creates memory B- and T-cells that remember the antigen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269480" y="1417320"/>
            <a:ext cx="1097280" cy="10972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269480" y="14173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6766560" y="269748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766560" y="3063240"/>
            <a:ext cx="2011680" cy="1691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exposure triggers rapid immune response before illness can develop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4434840"/>
            <a:ext cx="8412480" cy="54864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2920" y="4462272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HERD IMMUNITY: When ≥95% of a population is vaccinated against measles, the pathogen cannot spread — protecting those who cannot be vaccinated (infants, immunocompromised individuals).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RISE OF ANTISCIENCE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5029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Brief History of Vaccine Skepticism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298448"/>
            <a:ext cx="65836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98448"/>
            <a:ext cx="6583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1998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1042416" y="1545336"/>
            <a:ext cx="22860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16736" y="1298448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Wakefield's fraudulent Lancet study falsely links MMR vaccine to autism — later retracted; Wakefield loses medical license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65760" y="1993392"/>
            <a:ext cx="65836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93392"/>
            <a:ext cx="6583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2000s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1042416" y="2240280"/>
            <a:ext cx="22860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16736" y="1993392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attracts massive media coverage; celebrity advocates amplify fears; MMR vaccination rates drop in UK and U.S.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65760" y="2688336"/>
            <a:ext cx="65836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688336"/>
            <a:ext cx="6583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2010s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1042416" y="2935224"/>
            <a:ext cx="22860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16736" y="2688336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platforms create filter bubbles; misinformation spreads faster than corrections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65760" y="3383280"/>
            <a:ext cx="65836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383280"/>
            <a:ext cx="6583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2020–21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1042416" y="3630168"/>
            <a:ext cx="22860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316736" y="338328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COVID-19 and mRNA vaccines supercharge existing antivax networks; 'Great Reset' and 5G conspiracy theories proliferate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65760" y="4078224"/>
            <a:ext cx="658368" cy="5029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078224"/>
            <a:ext cx="6583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1042416" y="4325112"/>
            <a:ext cx="228600" cy="0"/>
          </a:xfrm>
          <a:prstGeom prst="line">
            <a:avLst/>
          </a:prstGeom>
          <a:noFill/>
          <a:ln w="1905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16736" y="4078224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RFK Jr. appointed HHS Secretary; federal vaccine guidance weakened; measles outbreaks declared national emergency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5760720" y="804672"/>
            <a:ext cx="3108960" cy="4114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5760720" y="868680"/>
            <a:ext cx="3108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DRIVERS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897880" y="129844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Distrust of government &amp; big pharma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897880" y="1773936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echo chambers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897880" y="2249424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Political polarization of science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897880" y="2724912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Celebrity misinformation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897880" y="3200400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medical abuses (Tuskegee, etc.)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897880" y="3675888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Algorithmic amplification of outrage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897880" y="4151376"/>
            <a:ext cx="2834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capture fears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DECLINING TRUST IN SCIENCE &amp; INSTITUTIONS</a:t>
            </a:r>
            <a:endParaRPr lang="en-US" sz="2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868680"/>
          <a:ext cx="5303520" cy="34747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943600" y="960120"/>
            <a:ext cx="29260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5943600" y="960120"/>
            <a:ext cx="73152" cy="11430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080760" y="1033272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−28pts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6080760" y="149047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in high trust in scientists, 2021–2024 (Pew Research)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5943600" y="2286000"/>
            <a:ext cx="29260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A0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943600" y="2286000"/>
            <a:ext cx="73152" cy="11430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080760" y="2359152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57%</a:t>
            </a:r>
            <a:endParaRPr lang="en-US" sz="3000" dirty="0"/>
          </a:p>
        </p:txBody>
      </p:sp>
      <p:sp>
        <p:nvSpPr>
          <p:cNvPr id="12" name="Text 9"/>
          <p:cNvSpPr/>
          <p:nvPr/>
        </p:nvSpPr>
        <p:spPr>
          <a:xfrm>
            <a:off x="6080760" y="281635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Americans who feel scientists are biased by their own interests (2023 Pew)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5943600" y="3611880"/>
            <a:ext cx="29260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943600" y="3611880"/>
            <a:ext cx="73152" cy="1143000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80760" y="3685032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38%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6080760" y="4142232"/>
            <a:ext cx="2697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adults who would "definitely" get a recommended vaccine (2025 KFF)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Pew Research Center 2016–2024; KFF Health Tracking Poll 2025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MYTHS vs. FACTS: MOST PERSISTENT NARRATIVES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20040" y="777240"/>
            <a:ext cx="4251960" cy="38404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777240"/>
            <a:ext cx="4251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MYTH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663440" y="777240"/>
            <a:ext cx="4251960" cy="384048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663440" y="777240"/>
            <a:ext cx="42519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FACT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252728"/>
            <a:ext cx="42519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298448"/>
            <a:ext cx="39776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Vaccines cause autism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663440" y="1252728"/>
            <a:ext cx="42519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73168" y="1298448"/>
            <a:ext cx="404164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credible study supports this. The original 1998 Wakefield paper was fraudulent and retracted. 20+ large-scale studies find zero link.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2185416"/>
            <a:ext cx="4251960" cy="841248"/>
          </a:xfrm>
          <a:prstGeom prst="rect">
            <a:avLst/>
          </a:prstGeom>
          <a:solidFill>
            <a:srgbClr val="F4F7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2231136"/>
            <a:ext cx="39776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immunity is always better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663440" y="2185416"/>
            <a:ext cx="4251960" cy="841248"/>
          </a:xfrm>
          <a:prstGeom prst="rect">
            <a:avLst/>
          </a:prstGeom>
          <a:solidFill>
            <a:srgbClr val="F4F7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73168" y="2231136"/>
            <a:ext cx="404164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Natural infection carries real risks of severe illness, death, and complications. Vaccines provide robust, safer immune responses.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118104"/>
            <a:ext cx="42519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163824"/>
            <a:ext cx="39776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mRNA vaccines alter your DNA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663440" y="3118104"/>
            <a:ext cx="42519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73168" y="3163824"/>
            <a:ext cx="404164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mRNA never enters the cell nucleus. It degrades within days and cannot interact with DNA. It simply instructs cells to produce a harmless spike protein.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4050792"/>
            <a:ext cx="4251960" cy="841248"/>
          </a:xfrm>
          <a:prstGeom prst="rect">
            <a:avLst/>
          </a:prstGeom>
          <a:solidFill>
            <a:srgbClr val="F4F7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096512"/>
            <a:ext cx="39776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don't need vaccines — they're healthy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4050792"/>
            <a:ext cx="4251960" cy="841248"/>
          </a:xfrm>
          <a:prstGeom prst="rect">
            <a:avLst/>
          </a:prstGeom>
          <a:solidFill>
            <a:srgbClr val="F4F7FA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73168" y="4096512"/>
            <a:ext cx="4041648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are especially vulnerable to measles, whooping cough, and other diseases that vaccines prevent. Herd immunity protects infants too young to vaccinate.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F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MEASLES: A PREVENTABLE CRISIS</a:t>
            </a:r>
            <a:endParaRPr lang="en-US" sz="20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365760" y="822960"/>
          <a:ext cx="530352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5852160" y="914400"/>
            <a:ext cx="3017520" cy="70408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5989320" y="960120"/>
            <a:ext cx="283464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2025: 800+ cases in 25+ states — CDC declares outbreak</a:t>
            </a:r>
            <a:endParaRPr lang="en-US" sz="950" dirty="0"/>
          </a:p>
        </p:txBody>
      </p:sp>
      <p:sp>
        <p:nvSpPr>
          <p:cNvPr id="7" name="Shape 4"/>
          <p:cNvSpPr/>
          <p:nvPr/>
        </p:nvSpPr>
        <p:spPr>
          <a:xfrm>
            <a:off x="5852160" y="1709928"/>
            <a:ext cx="3017520" cy="70408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989320" y="1755648"/>
            <a:ext cx="283464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 in 5 unvaccinated children who get measles require hospitalization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5852160" y="2505456"/>
            <a:ext cx="3017520" cy="70408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E8A02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989320" y="2551176"/>
            <a:ext cx="283464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 per 1,000 measles cases result in death; rare cases cause brain damage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5852160" y="3300984"/>
            <a:ext cx="3017520" cy="70408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989320" y="3346704"/>
            <a:ext cx="283464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measles deaths rose 43% from 2016–2022 as vaccination campaigns weakened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5852160" y="4096512"/>
            <a:ext cx="3017520" cy="704088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989320" y="4142232"/>
            <a:ext cx="283464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2-dose MMR vaccine is 97% effective — disease is fully preventable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365760" y="4754880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FA3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CDC MMWR 2025; WHO Measles Dashboard 2024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MISINFORMATION MACHINE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412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has become the primary delivery system for health misinformation.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2651760" cy="192024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20040" y="141732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6x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11480" y="2194560"/>
            <a:ext cx="24688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Misinformation spreads 6× faster on social platforms than accurate information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154680" y="1325880"/>
            <a:ext cx="2651760" cy="1920240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154680" y="141732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3246120" y="2194560"/>
            <a:ext cx="24688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COVID vaccine misinformation traced to just 12 influencers ('Disinformation Dozen')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989320" y="1325880"/>
            <a:ext cx="2651760" cy="192024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989320" y="1417320"/>
            <a:ext cx="2651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$3.6B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6080760" y="2194560"/>
            <a:ext cx="24688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 social platforms earn from health misinformation content (2020 est.)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" y="338328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PLATFORMS AMPLIFY ANTI-VACCINE CONTENT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822192"/>
            <a:ext cx="73152" cy="438912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30352" y="382219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algorithms: 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30352" y="404164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Outrage and fear generate more clicks — algorithms reward sensational health claims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4352544"/>
            <a:ext cx="73152" cy="438912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0352" y="4352544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Filter bubbles: 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30352" y="45720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are served content that confirms existing beliefs, deepening antivax rabbit holes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3822192"/>
            <a:ext cx="73152" cy="438912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3822192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Delayed moderation: 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828032" y="404164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Misinformation spreads for hours or days before removal — if ever removed at all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663440" y="4352544"/>
            <a:ext cx="73152" cy="438912"/>
          </a:xfrm>
          <a:prstGeom prst="rect">
            <a:avLst/>
          </a:prstGeom>
          <a:solidFill>
            <a:srgbClr val="1A7A7A"/>
          </a:solidFill>
          <a:ln w="12700">
            <a:solidFill>
              <a:srgbClr val="1A7A7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28032" y="4352544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D1F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Cross-platform spread: 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828032" y="45720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banned on one platform migrates to Telegram, Rumble, Substack within hours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Vaccines &amp; The War on Science</dc:title>
  <dc:subject>PptxGenJS Presentation</dc:subject>
  <dc:creator>PptxGenJS</dc:creator>
  <cp:lastModifiedBy>PptxGenJS</cp:lastModifiedBy>
  <cp:revision>1</cp:revision>
  <dcterms:created xsi:type="dcterms:W3CDTF">2026-05-10T16:33:30Z</dcterms:created>
  <dcterms:modified xsi:type="dcterms:W3CDTF">2026-05-10T16:33:30Z</dcterms:modified>
</cp:coreProperties>
</file>